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36"/>
  </p:notesMasterIdLst>
  <p:sldIdLst>
    <p:sldId id="286" r:id="rId2"/>
    <p:sldId id="261" r:id="rId3"/>
    <p:sldId id="257" r:id="rId4"/>
    <p:sldId id="312" r:id="rId5"/>
    <p:sldId id="287" r:id="rId6"/>
    <p:sldId id="262" r:id="rId7"/>
    <p:sldId id="313" r:id="rId8"/>
    <p:sldId id="288" r:id="rId9"/>
    <p:sldId id="258" r:id="rId10"/>
    <p:sldId id="289" r:id="rId11"/>
    <p:sldId id="290" r:id="rId12"/>
    <p:sldId id="291" r:id="rId13"/>
    <p:sldId id="295" r:id="rId14"/>
    <p:sldId id="292" r:id="rId15"/>
    <p:sldId id="294" r:id="rId16"/>
    <p:sldId id="296" r:id="rId17"/>
    <p:sldId id="293" r:id="rId18"/>
    <p:sldId id="297" r:id="rId19"/>
    <p:sldId id="300" r:id="rId20"/>
    <p:sldId id="302" r:id="rId21"/>
    <p:sldId id="301" r:id="rId22"/>
    <p:sldId id="311" r:id="rId23"/>
    <p:sldId id="305" r:id="rId24"/>
    <p:sldId id="317" r:id="rId25"/>
    <p:sldId id="304" r:id="rId26"/>
    <p:sldId id="310" r:id="rId27"/>
    <p:sldId id="303" r:id="rId28"/>
    <p:sldId id="299" r:id="rId29"/>
    <p:sldId id="309" r:id="rId30"/>
    <p:sldId id="263" r:id="rId31"/>
    <p:sldId id="315" r:id="rId32"/>
    <p:sldId id="314" r:id="rId33"/>
    <p:sldId id="316" r:id="rId34"/>
    <p:sldId id="308"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1" autoAdjust="0"/>
    <p:restoredTop sz="94660"/>
  </p:normalViewPr>
  <p:slideViewPr>
    <p:cSldViewPr snapToGrid="0">
      <p:cViewPr varScale="1">
        <p:scale>
          <a:sx n="68" d="100"/>
          <a:sy n="68" d="100"/>
        </p:scale>
        <p:origin x="58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1" Type="http://schemas.openxmlformats.org/officeDocument/2006/relationships/image" Target="../media/image10.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10.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2CA397-79AF-43F9-8301-E16F82372EBF}" type="doc">
      <dgm:prSet loTypeId="urn:microsoft.com/office/officeart/2008/layout/AccentedPicture" loCatId="picture" qsTypeId="urn:microsoft.com/office/officeart/2005/8/quickstyle/simple1" qsCatId="simple" csTypeId="urn:microsoft.com/office/officeart/2005/8/colors/accent1_2" csCatId="accent1" phldr="1"/>
      <dgm:spPr/>
    </dgm:pt>
    <dgm:pt modelId="{85172F44-A2B0-4724-B514-5A72D93A7724}">
      <dgm:prSet phldrT="[Text]" custT="1"/>
      <dgm:spPr/>
      <dgm:t>
        <a:bodyPr/>
        <a:lstStyle/>
        <a:p>
          <a:r>
            <a:rPr lang="en-IN" sz="100" dirty="0"/>
            <a:t>.</a:t>
          </a:r>
        </a:p>
        <a:p>
          <a:r>
            <a:rPr lang="en-IN" sz="100" dirty="0"/>
            <a:t>.</a:t>
          </a:r>
        </a:p>
      </dgm:t>
    </dgm:pt>
    <dgm:pt modelId="{ACF8C043-6CD5-480D-86D4-7B7D40B889E4}" type="parTrans" cxnId="{14871F61-5727-4DE5-8235-428F105CE212}">
      <dgm:prSet/>
      <dgm:spPr/>
      <dgm:t>
        <a:bodyPr/>
        <a:lstStyle/>
        <a:p>
          <a:endParaRPr lang="en-IN"/>
        </a:p>
      </dgm:t>
    </dgm:pt>
    <dgm:pt modelId="{57B7C950-D294-4AF1-A0BF-C429DCB6F9F2}" type="sibTrans" cxnId="{14871F61-5727-4DE5-8235-428F105CE212}">
      <dgm:prSet/>
      <dgm:spPr>
        <a:blipFill rotWithShape="1">
          <a:blip xmlns:r="http://schemas.openxmlformats.org/officeDocument/2006/relationships" r:embed="rId1"/>
          <a:srcRect/>
          <a:stretch>
            <a:fillRect t="-9000" b="-9000"/>
          </a:stretch>
        </a:blipFill>
      </dgm:spPr>
      <dgm:t>
        <a:bodyPr/>
        <a:lstStyle/>
        <a:p>
          <a:endParaRPr lang="en-IN"/>
        </a:p>
      </dgm:t>
    </dgm:pt>
    <dgm:pt modelId="{89FE1C18-2A08-48A3-AD0D-9985EA8A37A4}" type="pres">
      <dgm:prSet presAssocID="{5E2CA397-79AF-43F9-8301-E16F82372EBF}" presName="Name0" presStyleCnt="0">
        <dgm:presLayoutVars>
          <dgm:dir/>
        </dgm:presLayoutVars>
      </dgm:prSet>
      <dgm:spPr/>
    </dgm:pt>
    <dgm:pt modelId="{98853751-A9BC-426B-9269-F6E8863B5848}" type="pres">
      <dgm:prSet presAssocID="{57B7C950-D294-4AF1-A0BF-C429DCB6F9F2}" presName="picture_1" presStyleLbl="bgImgPlace1" presStyleIdx="0" presStyleCnt="1" custLinFactNeighborX="-18200" custLinFactNeighborY="14486"/>
      <dgm:spPr/>
    </dgm:pt>
    <dgm:pt modelId="{2E5AB1E2-E578-4B5F-95A0-71C043B32A33}" type="pres">
      <dgm:prSet presAssocID="{85172F44-A2B0-4724-B514-5A72D93A7724}" presName="text_1" presStyleLbl="node1" presStyleIdx="0" presStyleCnt="0">
        <dgm:presLayoutVars>
          <dgm:bulletEnabled val="1"/>
        </dgm:presLayoutVars>
      </dgm:prSet>
      <dgm:spPr/>
    </dgm:pt>
    <dgm:pt modelId="{7E7D3AC9-A9B8-4415-874D-A4E4F1373B00}" type="pres">
      <dgm:prSet presAssocID="{5E2CA397-79AF-43F9-8301-E16F82372EBF}" presName="maxNode" presStyleCnt="0"/>
      <dgm:spPr/>
    </dgm:pt>
    <dgm:pt modelId="{A20B2456-D150-4D7E-B176-D35D4236EF81}" type="pres">
      <dgm:prSet presAssocID="{5E2CA397-79AF-43F9-8301-E16F82372EBF}" presName="Name33" presStyleCnt="0"/>
      <dgm:spPr/>
    </dgm:pt>
  </dgm:ptLst>
  <dgm:cxnLst>
    <dgm:cxn modelId="{8E9F4C1D-02B1-4147-9A6A-ED9B6EEFD018}" type="presOf" srcId="{5E2CA397-79AF-43F9-8301-E16F82372EBF}" destId="{89FE1C18-2A08-48A3-AD0D-9985EA8A37A4}" srcOrd="0" destOrd="0" presId="urn:microsoft.com/office/officeart/2008/layout/AccentedPicture"/>
    <dgm:cxn modelId="{14871F61-5727-4DE5-8235-428F105CE212}" srcId="{5E2CA397-79AF-43F9-8301-E16F82372EBF}" destId="{85172F44-A2B0-4724-B514-5A72D93A7724}" srcOrd="0" destOrd="0" parTransId="{ACF8C043-6CD5-480D-86D4-7B7D40B889E4}" sibTransId="{57B7C950-D294-4AF1-A0BF-C429DCB6F9F2}"/>
    <dgm:cxn modelId="{D02A2F4F-4145-43EE-80A5-FD2ADFFEA39D}" type="presOf" srcId="{85172F44-A2B0-4724-B514-5A72D93A7724}" destId="{2E5AB1E2-E578-4B5F-95A0-71C043B32A33}" srcOrd="0" destOrd="0" presId="urn:microsoft.com/office/officeart/2008/layout/AccentedPicture"/>
    <dgm:cxn modelId="{FB5378EB-74F5-4F71-873C-CBC30955ABC4}" type="presOf" srcId="{57B7C950-D294-4AF1-A0BF-C429DCB6F9F2}" destId="{98853751-A9BC-426B-9269-F6E8863B5848}" srcOrd="0" destOrd="0" presId="urn:microsoft.com/office/officeart/2008/layout/AccentedPicture"/>
    <dgm:cxn modelId="{0D554698-A3D3-4FE1-A480-62F61309B168}" type="presParOf" srcId="{89FE1C18-2A08-48A3-AD0D-9985EA8A37A4}" destId="{98853751-A9BC-426B-9269-F6E8863B5848}" srcOrd="0" destOrd="0" presId="urn:microsoft.com/office/officeart/2008/layout/AccentedPicture"/>
    <dgm:cxn modelId="{3025F346-E01B-4B44-9E14-57B58C1F0854}" type="presParOf" srcId="{89FE1C18-2A08-48A3-AD0D-9985EA8A37A4}" destId="{2E5AB1E2-E578-4B5F-95A0-71C043B32A33}" srcOrd="1" destOrd="0" presId="urn:microsoft.com/office/officeart/2008/layout/AccentedPicture"/>
    <dgm:cxn modelId="{8E1B6394-9FCB-4C3B-A0B4-9BDD0003FF3E}" type="presParOf" srcId="{89FE1C18-2A08-48A3-AD0D-9985EA8A37A4}" destId="{7E7D3AC9-A9B8-4415-874D-A4E4F1373B00}" srcOrd="2" destOrd="0" presId="urn:microsoft.com/office/officeart/2008/layout/AccentedPicture"/>
    <dgm:cxn modelId="{CB528B35-2158-463C-9069-7A1FABDB6260}" type="presParOf" srcId="{7E7D3AC9-A9B8-4415-874D-A4E4F1373B00}" destId="{A20B2456-D150-4D7E-B176-D35D4236EF81}" srcOrd="0" destOrd="0" presId="urn:microsoft.com/office/officeart/2008/layout/Accented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853751-A9BC-426B-9269-F6E8863B5848}">
      <dsp:nvSpPr>
        <dsp:cNvPr id="0" name=""/>
        <dsp:cNvSpPr/>
      </dsp:nvSpPr>
      <dsp:spPr>
        <a:xfrm>
          <a:off x="0" y="0"/>
          <a:ext cx="2652913" cy="3383818"/>
        </a:xfrm>
        <a:prstGeom prst="roundRect">
          <a:avLst/>
        </a:prstGeom>
        <a:blipFill rotWithShape="1">
          <a:blip xmlns:r="http://schemas.openxmlformats.org/officeDocument/2006/relationships" r:embed="rId1"/>
          <a:srcRect/>
          <a:stretch>
            <a:fillRect t="-9000" b="-9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E5AB1E2-E578-4B5F-95A0-71C043B32A33}">
      <dsp:nvSpPr>
        <dsp:cNvPr id="0" name=""/>
        <dsp:cNvSpPr/>
      </dsp:nvSpPr>
      <dsp:spPr>
        <a:xfrm>
          <a:off x="160610" y="1353527"/>
          <a:ext cx="2042743" cy="2030290"/>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540" tIns="2540" rIns="2540" bIns="2540" numCol="1" spcCol="1270" anchor="b" anchorCtr="0">
          <a:noAutofit/>
        </a:bodyPr>
        <a:lstStyle/>
        <a:p>
          <a:pPr marL="0" lvl="0" indent="0" algn="l" defTabSz="44450">
            <a:lnSpc>
              <a:spcPct val="90000"/>
            </a:lnSpc>
            <a:spcBef>
              <a:spcPct val="0"/>
            </a:spcBef>
            <a:spcAft>
              <a:spcPct val="35000"/>
            </a:spcAft>
            <a:buNone/>
          </a:pPr>
          <a:r>
            <a:rPr lang="en-IN" sz="100" kern="1200" dirty="0"/>
            <a:t>.</a:t>
          </a:r>
        </a:p>
        <a:p>
          <a:pPr marL="0" lvl="0" indent="0" algn="l" defTabSz="44450">
            <a:lnSpc>
              <a:spcPct val="90000"/>
            </a:lnSpc>
            <a:spcBef>
              <a:spcPct val="0"/>
            </a:spcBef>
            <a:spcAft>
              <a:spcPct val="35000"/>
            </a:spcAft>
            <a:buNone/>
          </a:pPr>
          <a:r>
            <a:rPr lang="en-IN" sz="100" kern="1200" dirty="0"/>
            <a:t>.</a:t>
          </a:r>
        </a:p>
      </dsp:txBody>
      <dsp:txXfrm>
        <a:off x="160610" y="1353527"/>
        <a:ext cx="2042743" cy="2030290"/>
      </dsp:txXfrm>
    </dsp:sp>
  </dsp:spTree>
</dsp:drawing>
</file>

<file path=ppt/diagrams/layout1.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17.919"/>
    </inkml:context>
    <inkml:brush xml:id="br0">
      <inkml:brushProperty name="width" value="0.05" units="cm"/>
      <inkml:brushProperty name="height" value="0.05" units="cm"/>
    </inkml:brush>
  </inkml:definitions>
  <inkml:trace contextRef="#ctx0" brushRef="#br0">1 1 24575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20.679"/>
    </inkml:context>
    <inkml:brush xml:id="br0">
      <inkml:brushProperty name="width" value="0.05" units="cm"/>
      <inkml:brushProperty name="height" value="0.05" units="cm"/>
    </inkml:brush>
  </inkml:definitions>
  <inkml:trace contextRef="#ctx0" brushRef="#br0">0 0 24575,'5'0'0,"5"0"0,1 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27.784"/>
    </inkml:context>
    <inkml:brush xml:id="br0">
      <inkml:brushProperty name="width" value="0.05" units="cm"/>
      <inkml:brushProperty name="height" value="0.05" units="cm"/>
      <inkml:brushProperty name="color" value="#849398"/>
    </inkml:brush>
  </inkml:definitions>
  <inkml:trace contextRef="#ctx0" brushRef="#br0">1 1 24575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43.863"/>
    </inkml:context>
    <inkml:brush xml:id="br0">
      <inkml:brushProperty name="width" value="0.05" units="cm"/>
      <inkml:brushProperty name="height" value="0.05" units="cm"/>
      <inkml:brushProperty name="color" value="#849398"/>
    </inkml:brush>
  </inkml:definitions>
  <inkml:trace contextRef="#ctx0" brushRef="#br0">286 213 24575,'-1'0'0,"0"0"0,1 1 0,-1-1 0,0 0 0,0 0 0,1 1 0,-1-1 0,0 0 0,1 0 0,-1 1 0,1-1 0,-1 1 0,1-1 0,-1 1 0,0-1 0,1 1 0,0-1 0,-1 1 0,1-1 0,-1 1 0,1 0 0,0-1 0,-1 1 0,1-1 0,0 1 0,0 0 0,-1 0 0,1-1 0,0 1 0,0 0 0,0-1 0,0 1 0,0 0 0,0-1 0,0 1 0,0 0 0,0 0 0,0-1 0,0 1 0,1 0 0,-1-1 0,0 2 0,0-2 0,1 1 0,-1-1 0,0 0 0,0 1 0,0-1 0,0 1 0,1-1 0,-1 0 0,0 1 0,0-1 0,1 0 0,-1 1 0,0-1 0,0 0 0,1 1 0,-1-1 0,0 0 0,1 0 0,-1 1 0,1-1 0,-1 0 0,0 0 0,1 0 0,-1 0 0,1 1 0,-1-1 0,1 0 0,0 0 0,0-1 0,0 1 0,-1 0 0,1-1 0,0 1 0,0-1 0,0 1 0,-1-1 0,1 1 0,0-1 0,0 0 0,-1 1 0,1-1 0,-1 0 0,1 1 0,-1-1 0,1 0 0,-1 0 0,1 0 0,0 0 0,1-4 0,1 0 0,-1-1 0,0 1 0,-1 0 0,1-1 0,-1 1 0,0-1 0,0 1 0,-1-1 0,1 1 0,-2-11 0,1 12 0,-1 1 0,1-1 0,-1 1 0,0-1 0,0 1 0,0 0 0,0 0 0,-1-1 0,1 1 0,-1 0 0,0 0 0,1 1 0,-2-1 0,1 0 0,0 0 0,0 1 0,-1 0 0,0-1 0,1 1 0,-5-2 0,-5-3 0,-1 1 0,0 1 0,-1 0 0,1 1 0,-17-3 0,25 6 0,-1-1 0,0 2 0,0-1 0,0 1 0,0 0 0,0 0 0,1 0 0,-1 1 0,0 0 0,0 0 0,0 1 0,1-1 0,-1 1 0,-10 5 0,13-4 0,1-1 0,-1 1 0,0-1 0,1 1 0,-1 0 0,1 0 0,0 0 0,0 0 0,0 1 0,0-1 0,1 0 0,0 1 0,-1-1 0,1 1 0,0-1 0,0 1 0,0 4 0,0 8 0,0 0 0,2 27 0,-1-27 0,1-5 0,0 1 0,0-1 0,1 0 0,0 0 0,1 0 0,5 13 0,-6-20 0,-1-1 0,1 1 0,0-1 0,-1 0 0,1 1 0,1-1 0,-1 0 0,0-1 0,1 1 0,0 0 0,-1-1 0,1 1 0,0-1 0,0 0 0,1 0 0,-1 0 0,0 0 0,1-1 0,-1 1 0,1-1 0,-1 0 0,6 1 0,-7-2 0,0 0 0,0 0 0,1 0 0,-1 0 0,0 0 0,0-1 0,0 1 0,0-1 0,0 0 0,0 1 0,0-1 0,0 0 0,0 0 0,0 0 0,0 0 0,0-1 0,-1 1 0,3-2 0,27-33 0,-18 19 0,-5 7 0,0 1 0,-1-2 0,0 1 0,-1-1 0,-1 0 0,1 0 0,-2 0 0,1-1 0,-2 0 0,0 0 0,3-15 0,-6 24 0,0 0 0,0 0 0,-1 0 0,1 0 0,0 0 0,-1 0 0,0 0 0,0 0 0,0 0 0,0 1 0,0-1 0,-1 0 0,1 1 0,-1-1 0,1 1 0,-1-1 0,0 1 0,0 0 0,0 0 0,-1 0 0,1 0 0,0 0 0,-1 0 0,1 1 0,-4-3 0,2 2 0,0 1 0,0-1 0,0 1 0,0 0 0,-1 0 0,1 0 0,0 0 0,0 1 0,-1-1 0,1 1 0,0 0 0,0 1 0,-1-1 0,1 1 0,0 0 0,0 0 0,-5 2 0,6-2 0,0 1 0,1-1 0,-1 1 0,1 0 0,-1 0 0,1 0 0,0 1 0,0-1 0,0 0 0,0 1 0,0-1 0,1 1 0,-1 0 0,1 0 0,0 0 0,-1-1 0,1 1 0,1 0 0,-1 0 0,0 0 0,1 1 0,-1 5 0,1-4 0,-1 0 0,1 0 0,0 0 0,1 0 0,-1 0 0,1 0 0,0 0 0,0 0 0,1 0 0,-1 0 0,1 0 0,0-1 0,4 7 0,-2-7 0,0 1 0,0-1 0,1-1 0,-1 1 0,1-1 0,0 1 0,0-2 0,0 1 0,0 0 0,0-1 0,1 0 0,-1 0 0,1-1 0,0 1 0,-1-1 0,1 0 0,0-1 0,7 1 0,-9-1 0,0 0 0,0 0 0,0 0 0,0-1 0,-1 1 0,1-1 0,0 0 0,0 0 0,-1 0 0,1 0 0,-1-1 0,1 1 0,-1-1 0,1 0 0,-1 0 0,0 0 0,0-1 0,0 1 0,0-1 0,0 0 0,-1 0 0,1 1 0,-1-2 0,0 1 0,0 0 0,0 0 0,0-1 0,1-4 0,-1 2 0,0-1 0,-1 1 0,0-1 0,0 1 0,0-1 0,-1 1 0,0-1 0,0 0 0,-1 1 0,-1-8 0,1 11 0,0 0 0,0 0 0,0 1 0,0-1 0,0 0 0,0 1 0,-1-1 0,1 1 0,-1 0 0,0-1 0,0 1 0,0 0 0,0 0 0,0 0 0,0 0 0,-1 1 0,1-1 0,0 1 0,-1-1 0,0 1 0,1 0 0,-1 0 0,0 0 0,1 0 0,-5-1 0,-12 0 0,-1 0 0,1 1 0,-1 0 0,1 2 0,-1 0 0,-34 8 0,51-8 0,-1-1 0,1 1 0,-1 1 0,1-1 0,-1 0 0,1 1 0,-1 0 0,1-1 0,0 1 0,0 1 0,0-1 0,0 0 0,0 1 0,1-1 0,-1 1 0,-2 3 0,3-1 0,0 0 0,0-1 0,0 1 0,0 0 0,1 0 0,-1 0 0,1 1 0,1-1 0,-1 0 0,1 10 0,0-7 0,0-1 0,1 1 0,0-1 0,1 1 0,0-1 0,0 0 0,0 0 0,1 0 0,0 0 0,0 0 0,1-1 0,-1 1 0,2-1 0,-1 0 0,1 0 0,0 0 0,0-1 0,0 0 0,1 0 0,0 0 0,0-1 0,0 1 0,0-2 0,11 6 0,-5-3 0,0-1 0,0-1 0,1 0 0,-1 0 0,1-1 0,0-1 0,0 0 0,0-1 0,0 0 0,0-1 0,0-1 0,0 0 0,18-3 0,-27 3 0,0 0 0,0-1 0,-1 1 0,1-1 0,0 1 0,-1-1 0,1 0 0,-1-1 0,1 1 0,-1 0 0,0-1 0,0 0 0,0 0 0,3-5 0,-2 3 0,-1 0 0,0 0 0,0-1 0,-1 1 0,1-1 0,-1 0 0,-1 0 0,3-11 0,-2-2 0,-1-1 0,-1 0 0,0 1 0,-7-40 0,7 55 0,-1 0 0,0 0 0,-1 0 0,1 0 0,-1 0 0,1 0 0,-1 0 0,0 0 0,-1 1 0,1-1 0,-1 1 0,1 0 0,-7-6 0,4 4 0,-1 1 0,0 0 0,0 0 0,0 1 0,0-1 0,-1 1 0,-11-4 0,5 4 0,0 0 0,0 0 0,0 1 0,-1 1 0,1 0 0,0 1 0,-1 0 0,-17 3 0,19-1 0,1 0 0,0 1 0,0 0 0,0 1 0,1 0 0,-15 7 0,21-9 0,1 1 0,-1 0 0,1-1 0,-1 1 0,1 1 0,0-1 0,0 0 0,0 1 0,1-1 0,-1 1 0,1 0 0,0 0 0,0 0 0,0 0 0,0 0 0,1 0 0,0 1 0,0-1 0,-1 6 0,-1 11 0,1 0 0,1 23 0,1-34 0,1 0 0,0 0 0,1 0 0,0-1 0,0 1 0,6 15 0,-7-23 0,1 1 0,-1-1 0,1 0 0,0 1 0,-1-1 0,1 0 0,0 0 0,0 0 0,0 0 0,1-1 0,-1 1 0,0 0 0,1-1 0,-1 0 0,1 1 0,-1-1 0,5 1 0,4 1 0,0 0 0,1-1 0,12 1 0,12 2 0,-23-2 0,-1 0 0,1-1 0,0-1 0,0 0 0,14-1 0,-24 0 0,0 0 0,1-1 0,-1 0 0,0 1 0,0-1 0,1 0 0,-1-1 0,0 1 0,0 0 0,0-1 0,0 0 0,-1 0 0,1 1 0,0-2 0,-1 1 0,1 0 0,-1 0 0,0-1 0,0 0 0,0 1 0,0-1 0,0 0 0,0 0 0,1-5 0,0-1 0,0 0 0,-1 0 0,0-1 0,0 1 0,-1 0 0,-1-1 0,1 1 0,-2 0 0,1-1 0,-1 1 0,-1-1 0,-3-14 0,3 19 0,1 0 0,-1 1 0,0-1 0,0 1 0,-1 0 0,1-1 0,-1 1 0,0 0 0,0 1 0,-1-1 0,-4-4 0,5 6 0,0 0 0,0 0 0,0 0 0,-1 0 0,1 1 0,0-1 0,-1 1 0,1 0 0,-1 0 0,0 0 0,1 1 0,-1-1 0,1 1 0,-1 0 0,0 0 0,-6 1 0,1 1 0,0 0 0,1 0 0,-1 1 0,1 1 0,0-1 0,-1 1 0,2 0 0,-1 1 0,0 0 0,1 0 0,0 1 0,0 0 0,1 0 0,0 0 0,0 1 0,-8 10 0,14-16 0,-1 0 0,0 0 0,1-1 0,-1 1 0,1 0 0,-1 0 0,1 0 0,-1 0 0,1 0 0,0 0 0,-1 0 0,1 0 0,0 0 0,0 0 0,0 0 0,0 0 0,0 0 0,0 0 0,0 0 0,0 0 0,0 0 0,0 0 0,0 0 0,1 0 0,-1 0 0,0 0 0,1 0 0,-1-1 0,1 1 0,-1 0 0,1 0 0,-1 0 0,1 0 0,0-1 0,-1 1 0,1 0 0,0 0 0,0-1 0,-1 1 0,1-1 0,0 1 0,0-1 0,0 1 0,0-1 0,0 1 0,0-1 0,0 0 0,0 0 0,0 1 0,0-1 0,1 0 0,2 1 0,0 0 0,1 0 0,0-1 0,-1 0 0,1 0 0,-1 0 0,1 0 0,-1-1 0,1 1 0,5-3 0,-7 2 0,0-1 0,-1 1 0,1-1 0,-1 0 0,1 0 0,-1 0 0,0 0 0,0 0 0,0 0 0,0-1 0,0 1 0,0 0 0,-1-1 0,1 0 0,-1 1 0,0-1 0,1 0 0,-1 0 0,-1 0 0,1 0 0,0 0 0,0-5 0,-1 6 0,0-1 0,1 1 0,-1-1 0,0 0 0,-1 1 0,1-1 0,0 1 0,-1-1 0,1 1 0,-1-1 0,0 1 0,0-1 0,0 1 0,0 0 0,0-1 0,0 1 0,-1 0 0,1 0 0,-1 0 0,0 0 0,1 0 0,-1 0 0,0 0 0,0 1 0,0-1 0,-4-2 0,-1 2 0,1-1 0,-1 1 0,0 0 0,0 0 0,0 1 0,0 0 0,0 0 0,0 1 0,0 0 0,0 0 0,-9 2 0,12-2 0,1 1 0,0-1 0,0 1 0,0 0 0,0 0 0,0 0 0,0 0 0,1 1 0,-1-1 0,0 1 0,1 0 0,-1 0 0,1-1 0,-1 2 0,1-1 0,0 0 0,0 0 0,0 1 0,0-1 0,0 1 0,0 0 0,1-1 0,0 1 0,-1 0 0,1 0 0,0 0 0,-1 3 0,2 0 0,-1 0 0,1 0 0,0 0 0,1 0 0,-1 0 0,1 0 0,1 0 0,-1 0 0,1 0 0,0-1 0,0 1 0,0 0 0,1-1 0,0 0 0,0 0 0,0 0 0,1 0 0,-1 0 0,9 7 0,-2-1 0,1-1 0,0 0 0,1-1 0,1-1 0,-1 1 0,27 11 0,-35-18 0,0 0 0,0 0 0,1 0 0,-1-1 0,1 1 0,-1-1 0,1 0 0,0-1 0,-1 1 0,1-1 0,0 0 0,-1 0 0,1 0 0,0-1 0,-1 0 0,1 0 0,0 0 0,-1 0 0,1-1 0,-1 0 0,0 0 0,0 0 0,0 0 0,0 0 0,0-1 0,0 0 0,0 0 0,-1 0 0,1 0 0,-1-1 0,0 1 0,0-1 0,-1 0 0,1 0 0,-1 0 0,1 0 0,-1 0 0,-1-1 0,1 1 0,2-9 0,0-12 0,0-1 0,-2 1 0,0-1 0,-2 0 0,-6-48 0,6 70 0,-1 0 0,0 1 0,-1-1 0,1 0 0,0 1 0,-1-1 0,0 1 0,0 0 0,0-1 0,0 1 0,0 0 0,-1 0 0,1 1 0,-1-1 0,0 0 0,0 1 0,0 0 0,0-1 0,0 1 0,-1 0 0,1 1 0,0-1 0,-1 1 0,0-1 0,1 1 0,-6-1 0,-4-1 0,0 1 0,0 0 0,1 0 0,-2 1 0,1 1 0,-19 2 0,26-1 0,0 0 0,0 0 0,0 1 0,0 0 0,0 0 0,1 1 0,-1 0 0,1 0 0,0 0 0,-1 0 0,1 1 0,1 0 0,-1 0 0,0 0 0,1 1 0,0-1 0,0 1 0,-3 5 0,-6 11 0,1 0 0,1 1 0,-10 28 0,10-24 0,8-20 0,1-1 0,0 1 0,0 0 0,1 0 0,0-1 0,0 1 0,0 0 0,1 0 0,0 0 0,0 0 0,0 0 0,1 0 0,0 0 0,2 7 0,-2-9 0,1 0 0,0 0 0,0 0 0,0 0 0,0 0 0,0-1 0,1 1 0,0-1 0,0 0 0,-1 0 0,2 0 0,-1 0 0,0 0 0,1-1 0,-1 0 0,1 1 0,0-1 0,0 0 0,-1-1 0,8 3 0,2-1 0,0 0 0,0-1 0,0 0 0,1-1 0,13 0 0,69-8 0,-92 7 0,1-1 0,0 0 0,-1 0 0,1-1 0,-1 1 0,1-1 0,-1 0 0,1 0 0,-1 0 0,0-1 0,0 0 0,0 0 0,-1 0 0,1 0 0,-1 0 0,1-1 0,-1 1 0,0-1 0,-1 0 0,1 0 0,0 0 0,-1 0 0,0-1 0,0 1 0,-1-1 0,1 1 0,-1-1 0,2-6 0,1-13 0,-2-1 0,0 1 0,-1 0 0,-4-35 0,2 20 0,1 38 0,0 0 0,-1 0 0,1-1 0,0 1 0,0 0 0,1 0 0,-1-1 0,0 1 0,0 0 0,1 0 0,-1-1 0,0 1 0,1 0 0,-1 0 0,1 0 0,0 0 0,-1 0 0,1 0 0,0 0 0,0 0 0,0 0 0,-1 0 0,1 0 0,2-1 0,-2 2 0,0 0 0,0 0 0,0 0 0,1 0 0,-1 0 0,0 0 0,0 0 0,1 0 0,-1 0 0,0 0 0,0 1 0,0-1 0,0 1 0,0-1 0,1 1 0,-1-1 0,0 1 0,0 0 0,0-1 0,0 1 0,-1 0 0,1 0 0,0 0 0,0-1 0,1 3 0,5 4 0,-1 1 0,0 0 0,0 0 0,0 0 0,-1 1 0,0 0 0,-1 0 0,0 0 0,0 0 0,-1 1 0,3 13 0,-4-5 0,1 1 0,-2-1 0,0 0 0,-2 0 0,-2 27 0,2-39 0,0 0 0,-1 0 0,1 0 0,-1 0 0,0 0 0,-1-1 0,1 1 0,-1-1 0,0 1 0,0-1 0,-1 0 0,0 0 0,1 0 0,-2-1 0,1 0 0,-7 6 0,5-5 0,-1-1 0,0 0 0,0 0 0,0-1 0,0 0 0,0 0 0,-1 0 0,1-1 0,-1-1 0,1 1 0,-1-1 0,-10 0 0,2 0 0,1 0 0,-1-2 0,1 0 0,-1-1 0,1 0 0,0-1 0,0-1 0,0-1 0,0 0 0,1 0 0,0-2 0,0 0 0,-17-11 0,30 18 0,1-1 0,-1 1 0,0 0 0,1-1 0,-1 1 0,1 0 0,-1-1 0,0 1 0,1-1 0,-1 1 0,1-1 0,0 1 0,-1-1 0,1 1 0,-1-1 0,1 1 0,0-1 0,-1 0 0,1 1 0,0-1 0,0 0 0,-1 1 0,1-1 0,0 0 0,0 1 0,0-1 0,0-1 0,1 2 0,-1-1 0,1 0 0,0 1 0,-1-1 0,1 1 0,0-1 0,0 1 0,-1-1 0,1 1 0,0 0 0,0-1 0,0 1 0,0 0 0,-1 0 0,1-1 0,0 1 0,1 0 0,50-2 0,-47 2 0,51 2 0,53-2 0,-107 0 0,1-1 0,-1 1 0,1-1 0,-1 1 0,1-1 0,-1 0 0,1 0 0,-1 0 0,0 0 0,0 0 0,0 0 0,1-1 0,-1 1 0,-1-1 0,1 0 0,0 1 0,0-1 0,0 0 0,-1 0 0,3-4 0,-2 3 0,0-1 0,-1 0 0,1 0 0,-1 0 0,0-1 0,0 1 0,0 0 0,-1 0 0,1-1 0,-1 1 0,0-8 0,-1 7 0,0-1 0,1 0 0,-2 1 0,1-1 0,-1 1 0,0-1 0,0 1 0,-5-10 0,5 12 0,0 1 0,0-1 0,0 0 0,0 1 0,0-1 0,0 1 0,-1 0 0,1 0 0,-1 0 0,0 0 0,1 0 0,-1 1 0,0-1 0,0 1 0,-5-2 0,-6 0 0,0 1 0,-1 0 0,1 1 0,-1 1 0,1 0 0,-1 1 0,1 0 0,0 2 0,0-1 0,-1 2 0,-19 7 0,31-9 0,0 0 0,0 0 0,-1 0 0,1 1 0,0-1 0,1 1 0,-1 0 0,0 0 0,1 0 0,0 0 0,0 1 0,0-1 0,0 0 0,0 1 0,1 0 0,-1-1 0,1 1 0,0 0 0,0 0 0,0 3 0,0-3 0,0 0 0,1 0 0,-1 0 0,1 0 0,0 0 0,0 0 0,0 0 0,1 0 0,-1 0 0,1 0 0,0 0 0,0 0 0,0-1 0,1 1 0,-1 0 0,1-1 0,0 1 0,0-1 0,5 6 0,-6-8 0,0 1 0,0-1 0,0 0 0,1 0 0,-1 0 0,1 0 0,-1 0 0,1 0 0,-1-1 0,1 1 0,-1 0 0,1-1 0,0 1 0,-1-1 0,1 1 0,0-1 0,-1 0 0,1 0 0,0 0 0,0 0 0,-1 0 0,1 0 0,0 0 0,-1-1 0,1 1 0,0-1 0,-1 1 0,1-1 0,0 0 0,-1 1 0,1-1 0,-1 0 0,1 0 0,-1 0 0,3-2 0,-1-1 0,0 1 0,1-1 0,-2 1 0,1-1 0,0 0 0,-1 0 0,1 0 0,-1 0 0,0-1 0,-1 1 0,1-1 0,0-5 0,1-6 0,0 1 0,-2-1 0,0 0 0,-1 0 0,0 0 0,-1 0 0,-1 1 0,-5-23 0,6 35 0,0 1 0,0-1 0,0 0 0,0 1 0,0-1 0,-1 1 0,1 0 0,-1-1 0,1 1 0,-1 0 0,0 0 0,0 0 0,0 0 0,0 0 0,0 1 0,-1-1 0,1 1 0,0-1 0,-1 1 0,1 0 0,-1 0 0,1 0 0,-1 0 0,0 0 0,1 1 0,-1-1 0,0 1 0,0-1 0,1 1 0,-1 0 0,0 0 0,0 1 0,1-1 0,-1 0 0,0 1 0,0 0 0,1 0 0,-1 0 0,1 0 0,-1 0 0,1 0 0,-1 0 0,1 1 0,0-1 0,-1 1 0,1 0 0,0 0 0,0 0 0,0 0 0,1 0 0,-1 0 0,0 0 0,1 1 0,-1-1 0,1 1 0,0-1 0,0 1 0,0-1 0,-1 4 0,0 3 0,0 1 0,0 0 0,1 0 0,0 0 0,1 0 0,0 0 0,0 0 0,1 0 0,0 0 0,1 0 0,3 11 0,-2-15 0,-1 1 0,1 0 0,0-1 0,0 1 0,1-1 0,0 0 0,0 0 0,1 0 0,-1-1 0,1 1 0,0-1 0,1 0 0,-1-1 0,1 1 0,0-1 0,7 4 0,-6-5 0,2 2 0,0 0 0,0-1 0,0 0 0,1-1 0,9 3 0,-16-5 0,0-1 0,0 0 0,0 0 0,-1 0 0,1 0 0,0 0 0,0 0 0,0-1 0,-1 1 0,1-1 0,0 0 0,-1 0 0,1 0 0,-1 0 0,1 0 0,-1-1 0,1 1 0,-1-1 0,0 0 0,0 1 0,0-1 0,3-4 0,6-4 0,-13 16 0,-6 19 0,8-24 0,0 1 0,-1 0 0,1-1 0,0 1 0,0-1 0,0 1 0,0 0 0,1-1 0,-1 1 0,0 0 0,1-1 0,-1 1 0,1-1 0,1 3 0,-2-3 0,1-1 0,-1 1 0,0-1 0,1 0 0,-1 1 0,1-1 0,-1 1 0,1-1 0,-1 0 0,1 0 0,-1 1 0,1-1 0,0 0 0,-1 0 0,1 0 0,-1 1 0,1-1 0,0 0 0,-1 0 0,1 0 0,-1 0 0,1 0 0,0 0 0,-1 0 0,1-1 0,0 1 0,2-1 0,-1 0 0,0 0 0,1 0 0,-1-1 0,0 1 0,0-1 0,1 1 0,-1-1 0,-1 0 0,1 0 0,0 0 0,0 0 0,-1 0 0,1 0 0,-1 0 0,3-5 0,-2 2 0,1-1 0,-1 1 0,0-1 0,0 0 0,-1 0 0,1 0 0,-1 0 0,-1 0 0,1-1 0,-1 1 0,0 0 0,0 0 0,-1 0 0,0 0 0,0 0 0,0 0 0,-1 0 0,0 0 0,0 0 0,-1 0 0,1 1 0,-1-1 0,-1 1 0,1 0 0,-1 0 0,1 0 0,-1 0 0,-1 1 0,1-1 0,-1 1 0,0 0 0,-8-5 0,-2-1 0,0 1 0,-1 0 0,0 1 0,-1 1 0,0 0 0,0 1 0,-21-4 0,36 9 0,-1 1 0,1-1 0,-1 1 0,1 0 0,-1 0 0,0 0 0,1 0 0,-1 0 0,1 0 0,-1 1 0,1-1 0,0 1 0,-1 0 0,1-1 0,-1 1 0,1 1 0,0-1 0,0 0 0,-1 0 0,1 1 0,0-1 0,-1 3 0,0-1 0,1 0 0,0 1 0,0-1 0,0 1 0,0 0 0,1 0 0,0-1 0,-1 1 0,2 0 0,-1 0 0,0 0 0,1 0 0,-1 6 0,1-5 0,0 0 0,0 1 0,0-1 0,0 0 0,1 1 0,0-1 0,0 0 0,1 0 0,-1 0 0,1 0 0,0 0 0,4 7 0,-4-9 0,1 0 0,-1 0 0,1 0 0,-1-1 0,1 1 0,0-1 0,0 0 0,0 0 0,0 0 0,0 0 0,0 0 0,1-1 0,-1 1 0,1-1 0,-1 0 0,1 0 0,-1 0 0,8 0 0,14 1 0,0-1 0,0-1 0,31-4 0,-52 3-49,0 0 1,0 0-1,0 0 0,0-1 0,0 1 1,0-1-1,-1 0 0,1 0 0,-1 0 1,1-1-1,-1 1 0,0-1 0,0 0 1,0 0-1,0 0 0,0 0 0,-1 0 1,0-1-1,1 1 0,-1-1 0,0 1 1,-1-1-1,1 0 0,-1 0 0,0 0 0,1 0 1,-1-6-1,2-9-6777</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44.211"/>
    </inkml:context>
    <inkml:brush xml:id="br0">
      <inkml:brushProperty name="width" value="0.05" units="cm"/>
      <inkml:brushProperty name="height" value="0.05" units="cm"/>
      <inkml:brushProperty name="color" value="#849398"/>
    </inkml:brush>
  </inkml:definitions>
  <inkml:trace contextRef="#ctx0" brushRef="#br0">97 1 24575,'-4'0'0,"-6"0"0,-7 0 0,-3 0 0,-4 4 0,3 2-8191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20T05:34:44.854"/>
    </inkml:context>
    <inkml:brush xml:id="br0">
      <inkml:brushProperty name="width" value="0.05" units="cm"/>
      <inkml:brushProperty name="height" value="0.05" units="cm"/>
      <inkml:brushProperty name="color" value="#849398"/>
    </inkml:brush>
  </inkml:definitions>
  <inkml:trace contextRef="#ctx0" brushRef="#br0">1 0 24575,'0'5'0,"0"5"0,0 6 0,0 4 0,0 4 0,0 2 0,0-3-8191</inkml:trace>
</inkml:ink>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png>
</file>

<file path=ppt/media/image12.png>
</file>

<file path=ppt/media/image13.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24.png>
</file>

<file path=ppt/media/image25.jpeg>
</file>

<file path=ppt/media/image26.png>
</file>

<file path=ppt/media/image27.jpeg>
</file>

<file path=ppt/media/image28.jpeg>
</file>

<file path=ppt/media/image29.png>
</file>

<file path=ppt/media/image3.jpeg>
</file>

<file path=ppt/media/image30.jpeg>
</file>

<file path=ppt/media/image31.jpeg>
</file>

<file path=ppt/media/image32.png>
</file>

<file path=ppt/media/image33.png>
</file>

<file path=ppt/media/image34.png>
</file>

<file path=ppt/media/image35.jpeg>
</file>

<file path=ppt/media/image36.jpeg>
</file>

<file path=ppt/media/image37.png>
</file>

<file path=ppt/media/image38.jpeg>
</file>

<file path=ppt/media/image39.png>
</file>

<file path=ppt/media/image4.png>
</file>

<file path=ppt/media/image40.png>
</file>

<file path=ppt/media/image41.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426C08-32A5-483E-8C1D-6993A047E500}" type="datetimeFigureOut">
              <a:rPr lang="en-IN" smtClean="0"/>
              <a:t>13-02-2022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0C2DB4-ADE4-412D-B97A-BCD1687A4C8D}" type="slidenum">
              <a:rPr lang="en-IN" smtClean="0"/>
              <a:t>‹#›</a:t>
            </a:fld>
            <a:endParaRPr lang="en-IN"/>
          </a:p>
        </p:txBody>
      </p:sp>
    </p:spTree>
    <p:extLst>
      <p:ext uri="{BB962C8B-B14F-4D97-AF65-F5344CB8AC3E}">
        <p14:creationId xmlns:p14="http://schemas.microsoft.com/office/powerpoint/2010/main" val="1755550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10C2DB4-ADE4-412D-B97A-BCD1687A4C8D}" type="slidenum">
              <a:rPr lang="en-IN" smtClean="0"/>
              <a:t>1</a:t>
            </a:fld>
            <a:endParaRPr lang="en-IN"/>
          </a:p>
        </p:txBody>
      </p:sp>
    </p:spTree>
    <p:extLst>
      <p:ext uri="{BB962C8B-B14F-4D97-AF65-F5344CB8AC3E}">
        <p14:creationId xmlns:p14="http://schemas.microsoft.com/office/powerpoint/2010/main" val="3685041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ED575F-E724-4368-AE2B-E89CD17B3F57}" type="datetime1">
              <a:rPr lang="en-US" smtClean="0"/>
              <a:t>2/13/2022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330EA680-D336-4FF7-8B7A-9848BB0A1C32}"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64389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826D-E302-46A7-AE9C-F22717BAE20D}" type="datetime1">
              <a:rPr lang="en-US" smtClean="0"/>
              <a:t>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51778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A6CAB3-6AD4-4789-810E-CAF25EFE6CCF}" type="datetime1">
              <a:rPr lang="en-US" smtClean="0"/>
              <a:t>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323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7A0AF2-888F-461D-8BB2-AC9F1D07DBB8}" type="datetime1">
              <a:rPr lang="en-US" smtClean="0"/>
              <a:t>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22188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5F2C9A-450C-49FA-85E6-4ADF45F56F0D}" type="datetime1">
              <a:rPr lang="en-US" smtClean="0"/>
              <a:t>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42471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4CE00F-97B1-4D6F-8A20-77DC4BB5C293}" type="datetime1">
              <a:rPr lang="en-US" smtClean="0"/>
              <a:t>2/13/2022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66803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18ACBE-ED8C-42D0-84A3-F53A639B185C}" type="datetime1">
              <a:rPr lang="en-US" smtClean="0"/>
              <a:t>2/13/2022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0564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52B176-5D41-4CB1-8EDA-803F750D34DE}" type="datetime1">
              <a:rPr lang="en-US" smtClean="0"/>
              <a:t>2/13/2022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73000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2A535F-9A75-4E73-80B3-AD86D11D1558}" type="datetime1">
              <a:rPr lang="en-US" smtClean="0"/>
              <a:t>2/13/2022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5500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FC1B189-CBE2-47DD-AB6A-83344F17D970}" type="datetime1">
              <a:rPr lang="en-US" smtClean="0"/>
              <a:t>2/13/2022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06099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11C8319-4A9C-4D96-9B69-48FF4781419F}" type="datetime1">
              <a:rPr lang="en-US" smtClean="0"/>
              <a:t>2/13/2022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25814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1BD3C90-35CB-4ACE-982B-3EF53E84A0D0}" type="datetime1">
              <a:rPr lang="en-US" smtClean="0"/>
              <a:t>2/13/2022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30EA680-D336-4FF7-8B7A-9848BB0A1C32}"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9756533"/>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3.jpe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8" Type="http://schemas.openxmlformats.org/officeDocument/2006/relationships/customXml" Target="../ink/ink2.xml"/><Relationship Id="rId13" Type="http://schemas.openxmlformats.org/officeDocument/2006/relationships/image" Target="../media/image16.png"/><Relationship Id="rId3" Type="http://schemas.microsoft.com/office/2007/relationships/hdphoto" Target="../media/hdphoto4.wdp"/><Relationship Id="rId7" Type="http://schemas.openxmlformats.org/officeDocument/2006/relationships/image" Target="../media/image13.png"/><Relationship Id="rId12" Type="http://schemas.openxmlformats.org/officeDocument/2006/relationships/customXml" Target="../ink/ink4.xml"/><Relationship Id="rId17" Type="http://schemas.openxmlformats.org/officeDocument/2006/relationships/image" Target="../media/image18.png"/><Relationship Id="rId2" Type="http://schemas.openxmlformats.org/officeDocument/2006/relationships/image" Target="../media/image11.png"/><Relationship Id="rId16" Type="http://schemas.openxmlformats.org/officeDocument/2006/relationships/customXml" Target="../ink/ink6.xml"/><Relationship Id="rId1" Type="http://schemas.openxmlformats.org/officeDocument/2006/relationships/slideLayout" Target="../slideLayouts/slideLayout2.xml"/><Relationship Id="rId6" Type="http://schemas.openxmlformats.org/officeDocument/2006/relationships/customXml" Target="../ink/ink1.xml"/><Relationship Id="rId11" Type="http://schemas.openxmlformats.org/officeDocument/2006/relationships/image" Target="../media/image15.png"/><Relationship Id="rId5" Type="http://schemas.microsoft.com/office/2007/relationships/hdphoto" Target="../media/hdphoto5.wdp"/><Relationship Id="rId15" Type="http://schemas.openxmlformats.org/officeDocument/2006/relationships/image" Target="../media/image17.png"/><Relationship Id="rId10" Type="http://schemas.openxmlformats.org/officeDocument/2006/relationships/customXml" Target="../ink/ink3.xml"/><Relationship Id="rId4" Type="http://schemas.openxmlformats.org/officeDocument/2006/relationships/image" Target="../media/image12.png"/><Relationship Id="rId9" Type="http://schemas.openxmlformats.org/officeDocument/2006/relationships/image" Target="../media/image14.png"/><Relationship Id="rId14" Type="http://schemas.openxmlformats.org/officeDocument/2006/relationships/customXml" Target="../ink/ink5.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3.jpg"/><Relationship Id="rId1" Type="http://schemas.openxmlformats.org/officeDocument/2006/relationships/slideLayout" Target="../slideLayouts/slideLayout2.xml"/><Relationship Id="rId4" Type="http://schemas.microsoft.com/office/2007/relationships/hdphoto" Target="../media/hdphoto6.wdp"/></Relationships>
</file>

<file path=ppt/slides/_rels/slide1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21.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22.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23.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1.jpeg"/><Relationship Id="rId4" Type="http://schemas.openxmlformats.org/officeDocument/2006/relationships/image" Target="../media/image30.jpe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microsoft.com/office/2007/relationships/hdphoto" Target="../media/hdphoto12.wdp"/></Relationships>
</file>

<file path=ppt/slides/_rels/slide25.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6.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jpeg"/></Relationships>
</file>

<file path=ppt/slides/_rels/slide27.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8.jpeg"/></Relationships>
</file>

<file path=ppt/slides/_rels/slide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jpeg"/><Relationship Id="rId1" Type="http://schemas.openxmlformats.org/officeDocument/2006/relationships/slideLayout" Target="../slideLayouts/slideLayout6.xml"/><Relationship Id="rId6" Type="http://schemas.microsoft.com/office/2007/relationships/hdphoto" Target="../media/hdphoto16.wdp"/><Relationship Id="rId5" Type="http://schemas.openxmlformats.org/officeDocument/2006/relationships/image" Target="../media/image41.png"/><Relationship Id="rId4" Type="http://schemas.microsoft.com/office/2007/relationships/hdphoto" Target="../media/hdphoto15.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lumMod val="85000"/>
              </a:schemeClr>
            </a:gs>
            <a:gs pos="62000">
              <a:schemeClr val="accent2">
                <a:lumMod val="0"/>
                <a:lumOff val="100000"/>
              </a:schemeClr>
            </a:gs>
            <a:gs pos="100000">
              <a:schemeClr val="bg2">
                <a:lumMod val="5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9" name="Parallelogram 8">
            <a:extLst>
              <a:ext uri="{FF2B5EF4-FFF2-40B4-BE49-F238E27FC236}">
                <a16:creationId xmlns:a16="http://schemas.microsoft.com/office/drawing/2014/main" id="{4A8908E3-68C9-4EB9-ABFF-B8EAE81AD988}"/>
              </a:ext>
            </a:extLst>
          </p:cNvPr>
          <p:cNvSpPr/>
          <p:nvPr/>
        </p:nvSpPr>
        <p:spPr>
          <a:xfrm>
            <a:off x="1" y="4355676"/>
            <a:ext cx="5156785" cy="498268"/>
          </a:xfrm>
          <a:prstGeom prst="parallelogram">
            <a:avLst>
              <a:gd name="adj" fmla="val 92947"/>
            </a:avLst>
          </a:prstGeom>
          <a:blipFill>
            <a:blip r:embed="rId3"/>
            <a:tile tx="0" ty="0" sx="100000" sy="100000" flip="none" algn="tl"/>
          </a:blipFill>
          <a:ln w="180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Algerian" panose="04020705040A02060702" pitchFamily="82" charset="0"/>
              </a:rPr>
              <a:t>Of the modern era,</a:t>
            </a:r>
          </a:p>
        </p:txBody>
      </p:sp>
      <p:sp>
        <p:nvSpPr>
          <p:cNvPr id="14" name="Parallelogram 13">
            <a:extLst>
              <a:ext uri="{FF2B5EF4-FFF2-40B4-BE49-F238E27FC236}">
                <a16:creationId xmlns:a16="http://schemas.microsoft.com/office/drawing/2014/main" id="{8AA9C54E-F600-4C54-A4A3-83B6AD971AC7}"/>
              </a:ext>
            </a:extLst>
          </p:cNvPr>
          <p:cNvSpPr/>
          <p:nvPr/>
        </p:nvSpPr>
        <p:spPr>
          <a:xfrm>
            <a:off x="2" y="5004247"/>
            <a:ext cx="5760320" cy="411004"/>
          </a:xfrm>
          <a:prstGeom prst="parallelogram">
            <a:avLst>
              <a:gd name="adj" fmla="val 92947"/>
            </a:avLst>
          </a:prstGeom>
          <a:blipFill>
            <a:blip r:embed="rId3"/>
            <a:tile tx="0" ty="0" sx="100000" sy="100000" flip="none" algn="tl"/>
          </a:blipFill>
          <a:ln w="180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lumMod val="95000"/>
                  </a:schemeClr>
                </a:solidFill>
                <a:latin typeface="Algerian" panose="04020705040A02060702" pitchFamily="82" charset="0"/>
              </a:rPr>
              <a:t>Hereby solemnly declare</a:t>
            </a:r>
            <a:r>
              <a:rPr lang="en-IN" dirty="0">
                <a:solidFill>
                  <a:schemeClr val="bg1">
                    <a:lumMod val="95000"/>
                  </a:schemeClr>
                </a:solidFill>
              </a:rPr>
              <a:t>,</a:t>
            </a:r>
          </a:p>
        </p:txBody>
      </p:sp>
      <p:sp>
        <p:nvSpPr>
          <p:cNvPr id="15" name="Parallelogram 14">
            <a:extLst>
              <a:ext uri="{FF2B5EF4-FFF2-40B4-BE49-F238E27FC236}">
                <a16:creationId xmlns:a16="http://schemas.microsoft.com/office/drawing/2014/main" id="{3AD0024C-6618-42F4-8F23-67F4749C8E9E}"/>
              </a:ext>
            </a:extLst>
          </p:cNvPr>
          <p:cNvSpPr/>
          <p:nvPr/>
        </p:nvSpPr>
        <p:spPr>
          <a:xfrm>
            <a:off x="0" y="5565554"/>
            <a:ext cx="6295099" cy="411006"/>
          </a:xfrm>
          <a:prstGeom prst="parallelogram">
            <a:avLst>
              <a:gd name="adj" fmla="val 92947"/>
            </a:avLst>
          </a:prstGeom>
          <a:blipFill>
            <a:blip r:embed="rId3"/>
            <a:tile tx="0" ty="0" sx="100000" sy="100000" flip="none" algn="tl"/>
          </a:blipFill>
          <a:ln w="180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lumMod val="95000"/>
                  </a:schemeClr>
                </a:solidFill>
                <a:latin typeface="Algerian" panose="04020705040A02060702" pitchFamily="82" charset="0"/>
              </a:rPr>
              <a:t>That from now onwards</a:t>
            </a:r>
            <a:r>
              <a:rPr lang="en-IN" dirty="0">
                <a:solidFill>
                  <a:schemeClr val="bg1">
                    <a:lumMod val="95000"/>
                  </a:schemeClr>
                </a:solidFill>
              </a:rPr>
              <a:t>,</a:t>
            </a:r>
          </a:p>
        </p:txBody>
      </p:sp>
      <p:sp>
        <p:nvSpPr>
          <p:cNvPr id="16" name="Parallelogram 15">
            <a:extLst>
              <a:ext uri="{FF2B5EF4-FFF2-40B4-BE49-F238E27FC236}">
                <a16:creationId xmlns:a16="http://schemas.microsoft.com/office/drawing/2014/main" id="{4499F609-5AF6-496C-90BB-45DADC90BE48}"/>
              </a:ext>
            </a:extLst>
          </p:cNvPr>
          <p:cNvSpPr/>
          <p:nvPr/>
        </p:nvSpPr>
        <p:spPr>
          <a:xfrm>
            <a:off x="1" y="6126863"/>
            <a:ext cx="6890993" cy="410358"/>
          </a:xfrm>
          <a:prstGeom prst="parallelogram">
            <a:avLst>
              <a:gd name="adj" fmla="val 92947"/>
            </a:avLst>
          </a:prstGeom>
          <a:blipFill>
            <a:blip r:embed="rId3"/>
            <a:tile tx="0" ty="0" sx="100000" sy="100000" flip="none" algn="tl"/>
          </a:blipFill>
          <a:ln w="18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lumMod val="95000"/>
                  </a:schemeClr>
                </a:solidFill>
                <a:latin typeface="Algerian" panose="04020705040A02060702" pitchFamily="82" charset="0"/>
              </a:rPr>
              <a:t>We will FOREVER </a:t>
            </a:r>
            <a:r>
              <a:rPr lang="en-IN" dirty="0">
                <a:solidFill>
                  <a:schemeClr val="bg1"/>
                </a:solidFill>
                <a:latin typeface="Algerian" panose="04020705040A02060702" pitchFamily="82" charset="0"/>
              </a:rPr>
              <a:t>EX</a:t>
            </a:r>
            <a:r>
              <a:rPr lang="en-IN" dirty="0">
                <a:solidFill>
                  <a:schemeClr val="bg1">
                    <a:lumMod val="85000"/>
                  </a:schemeClr>
                </a:solidFill>
                <a:latin typeface="Algerian" panose="04020705040A02060702" pitchFamily="82" charset="0"/>
              </a:rPr>
              <a:t>TEN</a:t>
            </a:r>
            <a:r>
              <a:rPr lang="en-IN" dirty="0">
                <a:solidFill>
                  <a:schemeClr val="bg1">
                    <a:lumMod val="75000"/>
                  </a:schemeClr>
                </a:solidFill>
                <a:latin typeface="Algerian" panose="04020705040A02060702" pitchFamily="82" charset="0"/>
              </a:rPr>
              <a:t>DDDD</a:t>
            </a:r>
            <a:r>
              <a:rPr lang="en-IN" dirty="0">
                <a:solidFill>
                  <a:schemeClr val="bg1">
                    <a:lumMod val="65000"/>
                  </a:schemeClr>
                </a:solidFill>
                <a:latin typeface="Algerian" panose="04020705040A02060702" pitchFamily="82" charset="0"/>
              </a:rPr>
              <a:t>DDD</a:t>
            </a:r>
            <a:r>
              <a:rPr lang="en-IN" dirty="0">
                <a:solidFill>
                  <a:schemeClr val="bg1">
                    <a:lumMod val="50000"/>
                  </a:schemeClr>
                </a:solidFill>
                <a:latin typeface="Algerian" panose="04020705040A02060702" pitchFamily="82" charset="0"/>
              </a:rPr>
              <a:t>DDDD</a:t>
            </a:r>
            <a:r>
              <a:rPr lang="en-IN" dirty="0">
                <a:solidFill>
                  <a:schemeClr val="bg1">
                    <a:lumMod val="50000"/>
                  </a:schemeClr>
                </a:solidFill>
              </a:rPr>
              <a:t>!!!</a:t>
            </a:r>
          </a:p>
        </p:txBody>
      </p:sp>
      <p:sp>
        <p:nvSpPr>
          <p:cNvPr id="17" name="Parallelogram 16">
            <a:extLst>
              <a:ext uri="{FF2B5EF4-FFF2-40B4-BE49-F238E27FC236}">
                <a16:creationId xmlns:a16="http://schemas.microsoft.com/office/drawing/2014/main" id="{ECA00F1D-4640-4ED8-B9AB-52C8489008FF}"/>
              </a:ext>
            </a:extLst>
          </p:cNvPr>
          <p:cNvSpPr/>
          <p:nvPr/>
        </p:nvSpPr>
        <p:spPr>
          <a:xfrm>
            <a:off x="1" y="3707105"/>
            <a:ext cx="4751882" cy="498268"/>
          </a:xfrm>
          <a:prstGeom prst="parallelogram">
            <a:avLst>
              <a:gd name="adj" fmla="val 92947"/>
            </a:avLst>
          </a:prstGeom>
          <a:blipFill dpi="0" rotWithShape="1">
            <a:blip r:embed="rId3"/>
            <a:srcRect/>
            <a:tile tx="0" ty="0" sx="100000" sy="100000" flip="none" algn="tl"/>
          </a:blipFill>
          <a:ln w="18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Algerian" panose="04020705040A02060702" pitchFamily="82" charset="0"/>
              </a:rPr>
              <a:t>We, the staircases</a:t>
            </a:r>
            <a:r>
              <a:rPr lang="en-IN" dirty="0">
                <a:solidFill>
                  <a:schemeClr val="bg1"/>
                </a:solidFill>
              </a:rPr>
              <a:t>,</a:t>
            </a:r>
          </a:p>
        </p:txBody>
      </p:sp>
      <p:sp>
        <p:nvSpPr>
          <p:cNvPr id="19" name="Title 18">
            <a:extLst>
              <a:ext uri="{FF2B5EF4-FFF2-40B4-BE49-F238E27FC236}">
                <a16:creationId xmlns:a16="http://schemas.microsoft.com/office/drawing/2014/main" id="{35DB3B32-FA44-40EF-B904-B1981E4F26EC}"/>
              </a:ext>
            </a:extLst>
          </p:cNvPr>
          <p:cNvSpPr>
            <a:spLocks noGrp="1"/>
          </p:cNvSpPr>
          <p:nvPr>
            <p:ph type="title"/>
          </p:nvPr>
        </p:nvSpPr>
        <p:spPr/>
        <p:txBody>
          <a:bodyPr/>
          <a:lstStyle/>
          <a:p>
            <a:pPr algn="ctr"/>
            <a:br>
              <a:rPr lang="en-IN" sz="1800" dirty="0"/>
            </a:br>
            <a:r>
              <a:rPr lang="en-IN" dirty="0"/>
              <a:t>The Extendable staircase!!</a:t>
            </a:r>
          </a:p>
        </p:txBody>
      </p:sp>
      <p:sp>
        <p:nvSpPr>
          <p:cNvPr id="20" name="TextBox 19">
            <a:extLst>
              <a:ext uri="{FF2B5EF4-FFF2-40B4-BE49-F238E27FC236}">
                <a16:creationId xmlns:a16="http://schemas.microsoft.com/office/drawing/2014/main" id="{984731B5-7C77-42C0-9606-98E25B894142}"/>
              </a:ext>
            </a:extLst>
          </p:cNvPr>
          <p:cNvSpPr txBox="1"/>
          <p:nvPr/>
        </p:nvSpPr>
        <p:spPr>
          <a:xfrm>
            <a:off x="7607432" y="2226431"/>
            <a:ext cx="4138367" cy="369332"/>
          </a:xfrm>
          <a:prstGeom prst="rect">
            <a:avLst/>
          </a:prstGeom>
          <a:noFill/>
        </p:spPr>
        <p:txBody>
          <a:bodyPr wrap="square" rtlCol="0">
            <a:spAutoFit/>
          </a:bodyPr>
          <a:lstStyle/>
          <a:p>
            <a:r>
              <a:rPr lang="en-IN" dirty="0"/>
              <a:t>…Based on the Scissors Mechanism!</a:t>
            </a:r>
          </a:p>
        </p:txBody>
      </p:sp>
      <p:pic>
        <p:nvPicPr>
          <p:cNvPr id="22" name="Picture 21">
            <a:extLst>
              <a:ext uri="{FF2B5EF4-FFF2-40B4-BE49-F238E27FC236}">
                <a16:creationId xmlns:a16="http://schemas.microsoft.com/office/drawing/2014/main" id="{D53D058D-BBA9-4422-A60E-721362FF42F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25217" y1="30855" x2="36087" y2="47212"/>
                        <a14:backgroundMark x1="26957" y1="32342" x2="38696" y2="35688"/>
                        <a14:backgroundMark x1="26957" y1="29740" x2="40000" y2="34572"/>
                        <a14:backgroundMark x1="23913" y1="29740" x2="38696" y2="39033"/>
                      </a14:backgroundRemoval>
                    </a14:imgEffect>
                    <a14:imgEffect>
                      <a14:artisticPencilGrayscale/>
                    </a14:imgEffect>
                  </a14:imgLayer>
                </a14:imgProps>
              </a:ext>
            </a:extLst>
          </a:blip>
          <a:stretch>
            <a:fillRect/>
          </a:stretch>
        </p:blipFill>
        <p:spPr>
          <a:xfrm flipH="1">
            <a:off x="6459350" y="4895391"/>
            <a:ext cx="1151731" cy="1347025"/>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10" name="Picture 9">
            <a:extLst>
              <a:ext uri="{FF2B5EF4-FFF2-40B4-BE49-F238E27FC236}">
                <a16:creationId xmlns:a16="http://schemas.microsoft.com/office/drawing/2014/main" id="{4DC57C58-237D-48A1-8054-3E1DB250C81F}"/>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rcRect l="27942" t="17348" r="27575" b="18496"/>
          <a:stretch/>
        </p:blipFill>
        <p:spPr>
          <a:xfrm>
            <a:off x="8603110" y="3429000"/>
            <a:ext cx="4226770" cy="3429000"/>
          </a:xfrm>
          <a:prstGeom prst="rect">
            <a:avLst/>
          </a:prstGeom>
        </p:spPr>
      </p:pic>
      <p:pic>
        <p:nvPicPr>
          <p:cNvPr id="3" name="Picture 2">
            <a:extLst>
              <a:ext uri="{FF2B5EF4-FFF2-40B4-BE49-F238E27FC236}">
                <a16:creationId xmlns:a16="http://schemas.microsoft.com/office/drawing/2014/main" id="{A6D71030-98CB-4515-BB5E-A19DE7BB6E8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13479" y="320779"/>
            <a:ext cx="1610839" cy="1533799"/>
          </a:xfrm>
          <a:prstGeom prst="rect">
            <a:avLst/>
          </a:prstGeom>
        </p:spPr>
      </p:pic>
      <p:sp>
        <p:nvSpPr>
          <p:cNvPr id="2" name="Slide Number Placeholder 1">
            <a:extLst>
              <a:ext uri="{FF2B5EF4-FFF2-40B4-BE49-F238E27FC236}">
                <a16:creationId xmlns:a16="http://schemas.microsoft.com/office/drawing/2014/main" id="{4F9E1D47-C466-4E40-A705-AE6CA4543C53}"/>
              </a:ext>
            </a:extLst>
          </p:cNvPr>
          <p:cNvSpPr>
            <a:spLocks noGrp="1"/>
          </p:cNvSpPr>
          <p:nvPr>
            <p:ph type="sldNum" sz="quarter" idx="12"/>
          </p:nvPr>
        </p:nvSpPr>
        <p:spPr/>
        <p:txBody>
          <a:bodyPr/>
          <a:lstStyle/>
          <a:p>
            <a:fld id="{330EA680-D336-4FF7-8B7A-9848BB0A1C32}" type="slidenum">
              <a:rPr lang="en-US" smtClean="0"/>
              <a:t>1</a:t>
            </a:fld>
            <a:endParaRPr lang="en-US"/>
          </a:p>
        </p:txBody>
      </p:sp>
    </p:spTree>
    <p:extLst>
      <p:ext uri="{BB962C8B-B14F-4D97-AF65-F5344CB8AC3E}">
        <p14:creationId xmlns:p14="http://schemas.microsoft.com/office/powerpoint/2010/main" val="1012501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A2C8D-1EAE-487A-8340-7ED0C48585A9}"/>
              </a:ext>
            </a:extLst>
          </p:cNvPr>
          <p:cNvSpPr>
            <a:spLocks noGrp="1"/>
          </p:cNvSpPr>
          <p:nvPr>
            <p:ph type="title"/>
          </p:nvPr>
        </p:nvSpPr>
        <p:spPr/>
        <p:txBody>
          <a:bodyPr/>
          <a:lstStyle/>
          <a:p>
            <a:br>
              <a:rPr lang="en-IN" sz="1800" dirty="0"/>
            </a:br>
            <a:r>
              <a:rPr lang="en-IN" dirty="0"/>
              <a:t>Processes involved</a:t>
            </a:r>
          </a:p>
        </p:txBody>
      </p:sp>
      <p:sp>
        <p:nvSpPr>
          <p:cNvPr id="3" name="Content Placeholder 2">
            <a:extLst>
              <a:ext uri="{FF2B5EF4-FFF2-40B4-BE49-F238E27FC236}">
                <a16:creationId xmlns:a16="http://schemas.microsoft.com/office/drawing/2014/main" id="{C0DA4272-FFF0-43A2-B652-1A88D8E0D5D3}"/>
              </a:ext>
            </a:extLst>
          </p:cNvPr>
          <p:cNvSpPr>
            <a:spLocks noGrp="1"/>
          </p:cNvSpPr>
          <p:nvPr>
            <p:ph idx="1"/>
          </p:nvPr>
        </p:nvSpPr>
        <p:spPr/>
        <p:txBody>
          <a:bodyPr>
            <a:normAutofit fontScale="70000" lnSpcReduction="20000"/>
          </a:bodyPr>
          <a:lstStyle/>
          <a:p>
            <a:pPr>
              <a:buFont typeface="Wingdings" panose="05000000000000000000" pitchFamily="2" charset="2"/>
              <a:buChar char="Ø"/>
            </a:pPr>
            <a:r>
              <a:rPr lang="en-IN" sz="2900" b="1" dirty="0">
                <a:latin typeface="Palatino Linotype" panose="02040502050505030304" pitchFamily="18" charset="0"/>
              </a:rPr>
              <a:t>Sand Mould Casting </a:t>
            </a:r>
            <a:endParaRPr lang="en-IN" sz="2900" b="1" dirty="0">
              <a:latin typeface="Palatino Linotype" panose="02040502050505030304" pitchFamily="18" charset="0"/>
              <a:sym typeface="Wingdings" panose="05000000000000000000" pitchFamily="2" charset="2"/>
            </a:endParaRPr>
          </a:p>
          <a:p>
            <a:pPr lvl="1">
              <a:buFont typeface="Wingdings" panose="05000000000000000000" pitchFamily="2" charset="2"/>
              <a:buChar char="v"/>
            </a:pPr>
            <a:r>
              <a:rPr lang="en-IN" sz="2500" dirty="0">
                <a:latin typeface="Palatino Linotype" panose="02040502050505030304" pitchFamily="18" charset="0"/>
                <a:sym typeface="Wingdings" panose="05000000000000000000" pitchFamily="2" charset="2"/>
              </a:rPr>
              <a:t>Sand mould casting has been used to fabricate parts like nuts, bolts, chains and gears.</a:t>
            </a:r>
          </a:p>
          <a:p>
            <a:pPr>
              <a:buFont typeface="Wingdings" panose="05000000000000000000" pitchFamily="2" charset="2"/>
              <a:buChar char="Ø"/>
            </a:pPr>
            <a:r>
              <a:rPr lang="en-IN" sz="2900" b="1" dirty="0">
                <a:latin typeface="Palatino Linotype" panose="02040502050505030304" pitchFamily="18" charset="0"/>
                <a:sym typeface="Wingdings" panose="05000000000000000000" pitchFamily="2" charset="2"/>
              </a:rPr>
              <a:t>Extrusion</a:t>
            </a:r>
          </a:p>
          <a:p>
            <a:pPr lvl="1">
              <a:buFont typeface="Wingdings" panose="05000000000000000000" pitchFamily="2" charset="2"/>
              <a:buChar char="v"/>
            </a:pPr>
            <a:r>
              <a:rPr lang="en-IN" sz="2700" dirty="0">
                <a:latin typeface="Palatino Linotype" panose="02040502050505030304" pitchFamily="18" charset="0"/>
                <a:sym typeface="Wingdings" panose="05000000000000000000" pitchFamily="2" charset="2"/>
              </a:rPr>
              <a:t>Radially symmetric products like shafts were made using Extrusion.</a:t>
            </a:r>
          </a:p>
          <a:p>
            <a:pPr>
              <a:buFont typeface="Wingdings" panose="05000000000000000000" pitchFamily="2" charset="2"/>
              <a:buChar char="Ø"/>
            </a:pPr>
            <a:r>
              <a:rPr lang="en-IN" sz="2900" b="1" dirty="0">
                <a:latin typeface="Palatino Linotype" panose="02040502050505030304" pitchFamily="18" charset="0"/>
                <a:sym typeface="Wingdings" panose="05000000000000000000" pitchFamily="2" charset="2"/>
              </a:rPr>
              <a:t>Cutting</a:t>
            </a:r>
          </a:p>
          <a:p>
            <a:pPr lvl="1">
              <a:buFont typeface="Wingdings" panose="05000000000000000000" pitchFamily="2" charset="2"/>
              <a:buChar char="v"/>
            </a:pPr>
            <a:r>
              <a:rPr lang="en-IN" sz="2700" dirty="0">
                <a:latin typeface="Palatino Linotype" panose="02040502050505030304" pitchFamily="18" charset="0"/>
                <a:sym typeface="Wingdings" panose="05000000000000000000" pitchFamily="2" charset="2"/>
              </a:rPr>
              <a:t>Scissors’ parts were manufactured by cutting thick metal sheet into the desired shape.</a:t>
            </a:r>
          </a:p>
          <a:p>
            <a:pPr>
              <a:buFont typeface="Wingdings" panose="05000000000000000000" pitchFamily="2" charset="2"/>
              <a:buChar char="Ø"/>
            </a:pPr>
            <a:r>
              <a:rPr lang="en-IN" sz="2900" b="1" dirty="0">
                <a:latin typeface="Palatino Linotype" panose="02040502050505030304" pitchFamily="18" charset="0"/>
                <a:sym typeface="Wingdings" panose="05000000000000000000" pitchFamily="2" charset="2"/>
              </a:rPr>
              <a:t>Sheet Metal Bending</a:t>
            </a:r>
          </a:p>
          <a:p>
            <a:pPr lvl="1">
              <a:buFont typeface="Wingdings" panose="05000000000000000000" pitchFamily="2" charset="2"/>
              <a:buChar char="v"/>
            </a:pPr>
            <a:r>
              <a:rPr lang="en-IN" sz="2700" dirty="0">
                <a:latin typeface="Palatino Linotype" panose="02040502050505030304" pitchFamily="18" charset="0"/>
                <a:sym typeface="Wingdings" panose="05000000000000000000" pitchFamily="2" charset="2"/>
              </a:rPr>
              <a:t>Metal sheets will be bent to make the platform and the base frame</a:t>
            </a:r>
            <a:r>
              <a:rPr lang="en-IN" sz="2500" dirty="0">
                <a:latin typeface="Palatino Linotype" panose="02040502050505030304" pitchFamily="18" charset="0"/>
                <a:sym typeface="Wingdings" panose="05000000000000000000" pitchFamily="2" charset="2"/>
              </a:rPr>
              <a:t>.</a:t>
            </a:r>
          </a:p>
          <a:p>
            <a:pPr marL="0" indent="0">
              <a:buNone/>
            </a:pPr>
            <a:endParaRPr lang="en-IN" b="1" i="1" dirty="0">
              <a:latin typeface="Palatino Linotype" panose="02040502050505030304" pitchFamily="18" charset="0"/>
              <a:sym typeface="Wingdings" panose="05000000000000000000" pitchFamily="2" charset="2"/>
            </a:endParaRPr>
          </a:p>
        </p:txBody>
      </p:sp>
      <p:sp>
        <p:nvSpPr>
          <p:cNvPr id="4" name="Slide Number Placeholder 3">
            <a:extLst>
              <a:ext uri="{FF2B5EF4-FFF2-40B4-BE49-F238E27FC236}">
                <a16:creationId xmlns:a16="http://schemas.microsoft.com/office/drawing/2014/main" id="{1F08B7A8-C33E-4C02-BC22-FF884A1E3001}"/>
              </a:ext>
            </a:extLst>
          </p:cNvPr>
          <p:cNvSpPr>
            <a:spLocks noGrp="1"/>
          </p:cNvSpPr>
          <p:nvPr>
            <p:ph type="sldNum" sz="quarter" idx="12"/>
          </p:nvPr>
        </p:nvSpPr>
        <p:spPr/>
        <p:txBody>
          <a:bodyPr/>
          <a:lstStyle/>
          <a:p>
            <a:fld id="{330EA680-D336-4FF7-8B7A-9848BB0A1C32}" type="slidenum">
              <a:rPr lang="en-US" smtClean="0"/>
              <a:t>10</a:t>
            </a:fld>
            <a:endParaRPr lang="en-US"/>
          </a:p>
        </p:txBody>
      </p:sp>
    </p:spTree>
    <p:extLst>
      <p:ext uri="{BB962C8B-B14F-4D97-AF65-F5344CB8AC3E}">
        <p14:creationId xmlns:p14="http://schemas.microsoft.com/office/powerpoint/2010/main" val="118754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6D593-4498-48B9-A482-2D72D108517B}"/>
              </a:ext>
            </a:extLst>
          </p:cNvPr>
          <p:cNvSpPr>
            <a:spLocks noGrp="1"/>
          </p:cNvSpPr>
          <p:nvPr>
            <p:ph type="title"/>
          </p:nvPr>
        </p:nvSpPr>
        <p:spPr/>
        <p:txBody>
          <a:bodyPr/>
          <a:lstStyle/>
          <a:p>
            <a:r>
              <a:rPr lang="en-IN" sz="1800" dirty="0"/>
              <a:t>Continued….</a:t>
            </a:r>
            <a:br>
              <a:rPr lang="en-IN" dirty="0"/>
            </a:br>
            <a:r>
              <a:rPr lang="en-IN" dirty="0"/>
              <a:t>Processes involved</a:t>
            </a:r>
          </a:p>
        </p:txBody>
      </p:sp>
      <p:sp>
        <p:nvSpPr>
          <p:cNvPr id="3" name="Content Placeholder 2">
            <a:extLst>
              <a:ext uri="{FF2B5EF4-FFF2-40B4-BE49-F238E27FC236}">
                <a16:creationId xmlns:a16="http://schemas.microsoft.com/office/drawing/2014/main" id="{5117FDDF-707E-4CE8-8739-167F2B0EEA18}"/>
              </a:ext>
            </a:extLst>
          </p:cNvPr>
          <p:cNvSpPr>
            <a:spLocks noGrp="1"/>
          </p:cNvSpPr>
          <p:nvPr>
            <p:ph idx="1"/>
          </p:nvPr>
        </p:nvSpPr>
        <p:spPr/>
        <p:txBody>
          <a:bodyPr>
            <a:normAutofit/>
          </a:bodyPr>
          <a:lstStyle/>
          <a:p>
            <a:pPr>
              <a:buFont typeface="Wingdings" panose="05000000000000000000" pitchFamily="2" charset="2"/>
              <a:buChar char="Ø"/>
            </a:pPr>
            <a:r>
              <a:rPr lang="en-IN" b="1" dirty="0">
                <a:latin typeface="Palatino Linotype" panose="02040502050505030304" pitchFamily="18" charset="0"/>
              </a:rPr>
              <a:t>Riveting</a:t>
            </a:r>
          </a:p>
          <a:p>
            <a:pPr lvl="1">
              <a:buFont typeface="Wingdings" panose="05000000000000000000" pitchFamily="2" charset="2"/>
              <a:buChar char="v"/>
            </a:pPr>
            <a:r>
              <a:rPr lang="en-IN" sz="1900" dirty="0">
                <a:latin typeface="Palatino Linotype" panose="02040502050505030304" pitchFamily="18" charset="0"/>
              </a:rPr>
              <a:t>Riveting has been used to join the scissors so that they can freely rotate about the pivot.</a:t>
            </a:r>
          </a:p>
          <a:p>
            <a:pPr>
              <a:buFont typeface="Wingdings" panose="05000000000000000000" pitchFamily="2" charset="2"/>
              <a:buChar char="Ø"/>
            </a:pPr>
            <a:r>
              <a:rPr lang="en-IN" b="1" dirty="0">
                <a:latin typeface="Palatino Linotype" panose="02040502050505030304" pitchFamily="18" charset="0"/>
              </a:rPr>
              <a:t>Welding</a:t>
            </a:r>
          </a:p>
          <a:p>
            <a:pPr lvl="1">
              <a:buFont typeface="Wingdings" panose="05000000000000000000" pitchFamily="2" charset="2"/>
              <a:buChar char="v"/>
            </a:pPr>
            <a:r>
              <a:rPr lang="en-IN" sz="1900" dirty="0">
                <a:latin typeface="Palatino Linotype" panose="02040502050505030304" pitchFamily="18" charset="0"/>
              </a:rPr>
              <a:t>Welding has been used for different static joints</a:t>
            </a:r>
            <a:r>
              <a:rPr lang="en-IN" dirty="0">
                <a:latin typeface="Palatino Linotype" panose="02040502050505030304" pitchFamily="18" charset="0"/>
              </a:rPr>
              <a:t>.</a:t>
            </a:r>
          </a:p>
          <a:p>
            <a:pPr>
              <a:buFont typeface="Wingdings" panose="05000000000000000000" pitchFamily="2" charset="2"/>
              <a:buChar char="Ø"/>
            </a:pPr>
            <a:r>
              <a:rPr lang="en-IN" b="1" dirty="0">
                <a:latin typeface="Palatino Linotype" panose="02040502050505030304" pitchFamily="18" charset="0"/>
              </a:rPr>
              <a:t>Surface treatment</a:t>
            </a:r>
          </a:p>
          <a:p>
            <a:pPr lvl="1">
              <a:buFont typeface="Wingdings" panose="05000000000000000000" pitchFamily="2" charset="2"/>
              <a:buChar char="v"/>
            </a:pPr>
            <a:r>
              <a:rPr lang="en-IN" sz="1900" dirty="0">
                <a:latin typeface="Palatino Linotype" panose="02040502050505030304" pitchFamily="18" charset="0"/>
              </a:rPr>
              <a:t>Our casted parts have been galvanized to protect them from rusting</a:t>
            </a:r>
            <a:r>
              <a:rPr lang="en-IN" dirty="0">
                <a:latin typeface="Palatino Linotype" panose="02040502050505030304" pitchFamily="18" charset="0"/>
              </a:rPr>
              <a:t>.</a:t>
            </a:r>
          </a:p>
        </p:txBody>
      </p:sp>
      <p:sp>
        <p:nvSpPr>
          <p:cNvPr id="4" name="TextBox 3">
            <a:extLst>
              <a:ext uri="{FF2B5EF4-FFF2-40B4-BE49-F238E27FC236}">
                <a16:creationId xmlns:a16="http://schemas.microsoft.com/office/drawing/2014/main" id="{F3F290C9-6806-47F4-8948-8992765B2773}"/>
              </a:ext>
            </a:extLst>
          </p:cNvPr>
          <p:cNvSpPr txBox="1"/>
          <p:nvPr/>
        </p:nvSpPr>
        <p:spPr>
          <a:xfrm>
            <a:off x="125840" y="5519633"/>
            <a:ext cx="4656841" cy="523220"/>
          </a:xfrm>
          <a:prstGeom prst="rect">
            <a:avLst/>
          </a:prstGeom>
          <a:noFill/>
        </p:spPr>
        <p:txBody>
          <a:bodyPr wrap="square" rtlCol="0">
            <a:spAutoFit/>
          </a:bodyPr>
          <a:lstStyle/>
          <a:p>
            <a:r>
              <a:rPr lang="en-IN" sz="2800" dirty="0"/>
              <a:t>AND NOW IN DETAIL….</a:t>
            </a:r>
          </a:p>
        </p:txBody>
      </p:sp>
      <p:sp>
        <p:nvSpPr>
          <p:cNvPr id="5" name="Slide Number Placeholder 4">
            <a:extLst>
              <a:ext uri="{FF2B5EF4-FFF2-40B4-BE49-F238E27FC236}">
                <a16:creationId xmlns:a16="http://schemas.microsoft.com/office/drawing/2014/main" id="{ED41E91C-9F97-4142-B0D4-7C4701DC8150}"/>
              </a:ext>
            </a:extLst>
          </p:cNvPr>
          <p:cNvSpPr>
            <a:spLocks noGrp="1"/>
          </p:cNvSpPr>
          <p:nvPr>
            <p:ph type="sldNum" sz="quarter" idx="12"/>
          </p:nvPr>
        </p:nvSpPr>
        <p:spPr/>
        <p:txBody>
          <a:bodyPr/>
          <a:lstStyle/>
          <a:p>
            <a:fld id="{330EA680-D336-4FF7-8B7A-9848BB0A1C32}" type="slidenum">
              <a:rPr lang="en-US" smtClean="0"/>
              <a:t>11</a:t>
            </a:fld>
            <a:endParaRPr lang="en-US"/>
          </a:p>
        </p:txBody>
      </p:sp>
    </p:spTree>
    <p:extLst>
      <p:ext uri="{BB962C8B-B14F-4D97-AF65-F5344CB8AC3E}">
        <p14:creationId xmlns:p14="http://schemas.microsoft.com/office/powerpoint/2010/main" val="4204284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7" descr="A picture containing wall, indoor&#10;&#10;Description automatically generated">
            <a:extLst>
              <a:ext uri="{FF2B5EF4-FFF2-40B4-BE49-F238E27FC236}">
                <a16:creationId xmlns:a16="http://schemas.microsoft.com/office/drawing/2014/main" id="{0B314F3D-C15B-4A15-A97E-15F34E1F880F}"/>
              </a:ext>
            </a:extLst>
          </p:cNvPr>
          <p:cNvPicPr>
            <a:picLocks noChangeAspect="1"/>
          </p:cNvPicPr>
          <p:nvPr/>
        </p:nvPicPr>
        <p:blipFill rotWithShape="1">
          <a:blip r:embed="rId2"/>
          <a:srcRect l="20772" r="38720"/>
          <a:stretch/>
        </p:blipFill>
        <p:spPr>
          <a:xfrm>
            <a:off x="3779" y="1853754"/>
            <a:ext cx="2682859" cy="4263801"/>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 name="Title 1">
            <a:extLst>
              <a:ext uri="{FF2B5EF4-FFF2-40B4-BE49-F238E27FC236}">
                <a16:creationId xmlns:a16="http://schemas.microsoft.com/office/drawing/2014/main" id="{8AEE2F5F-E850-4FE4-8C76-FFEC9A68F64A}"/>
              </a:ext>
            </a:extLst>
          </p:cNvPr>
          <p:cNvSpPr>
            <a:spLocks noGrp="1"/>
          </p:cNvSpPr>
          <p:nvPr>
            <p:ph type="title"/>
          </p:nvPr>
        </p:nvSpPr>
        <p:spPr/>
        <p:txBody>
          <a:bodyPr>
            <a:normAutofit/>
          </a:bodyPr>
          <a:lstStyle/>
          <a:p>
            <a:br>
              <a:rPr lang="en-IN" sz="1800" dirty="0"/>
            </a:br>
            <a:r>
              <a:rPr lang="en-IN" dirty="0"/>
              <a:t>Sand Mould Casting</a:t>
            </a:r>
            <a:endParaRPr lang="en-IN" sz="1800" dirty="0"/>
          </a:p>
        </p:txBody>
      </p:sp>
      <p:sp>
        <p:nvSpPr>
          <p:cNvPr id="3" name="Content Placeholder 2">
            <a:extLst>
              <a:ext uri="{FF2B5EF4-FFF2-40B4-BE49-F238E27FC236}">
                <a16:creationId xmlns:a16="http://schemas.microsoft.com/office/drawing/2014/main" id="{385988DB-784D-47DC-BEB3-5980E3340C16}"/>
              </a:ext>
            </a:extLst>
          </p:cNvPr>
          <p:cNvSpPr>
            <a:spLocks noGrp="1"/>
          </p:cNvSpPr>
          <p:nvPr>
            <p:ph idx="1"/>
          </p:nvPr>
        </p:nvSpPr>
        <p:spPr>
          <a:xfrm>
            <a:off x="2564091" y="1998482"/>
            <a:ext cx="8490763" cy="4263801"/>
          </a:xfrm>
        </p:spPr>
        <p:txBody>
          <a:bodyPr>
            <a:normAutofit fontScale="92500" lnSpcReduction="10000"/>
          </a:bodyPr>
          <a:lstStyle/>
          <a:p>
            <a:pPr>
              <a:buFont typeface="Wingdings" panose="05000000000000000000" pitchFamily="2" charset="2"/>
              <a:buChar char="Ø"/>
            </a:pPr>
            <a:r>
              <a:rPr lang="en-US" sz="2000" dirty="0">
                <a:latin typeface="Palatino Linotype" panose="02040502050505030304" pitchFamily="18" charset="0"/>
                <a:ea typeface="+mn-lt"/>
                <a:cs typeface="+mn-lt"/>
              </a:rPr>
              <a:t>Sand-mold casting is a metal casting process characterized by using sand as the mold material. The term "sand casting" can also refer to an object produced via the process. A major amount of metal castings are produced using </a:t>
            </a:r>
            <a:r>
              <a:rPr lang="en-US" dirty="0">
                <a:latin typeface="Palatino Linotype" panose="02040502050505030304" pitchFamily="18" charset="0"/>
                <a:ea typeface="+mn-lt"/>
                <a:cs typeface="+mn-lt"/>
              </a:rPr>
              <a:t>this</a:t>
            </a:r>
            <a:r>
              <a:rPr lang="en-US" sz="2000" dirty="0">
                <a:latin typeface="Palatino Linotype" panose="02040502050505030304" pitchFamily="18" charset="0"/>
                <a:ea typeface="+mn-lt"/>
                <a:cs typeface="+mn-lt"/>
              </a:rPr>
              <a:t> process.</a:t>
            </a:r>
          </a:p>
          <a:p>
            <a:pPr>
              <a:buFont typeface="Wingdings" panose="05000000000000000000" pitchFamily="2" charset="2"/>
              <a:buChar char="Ø"/>
            </a:pPr>
            <a:r>
              <a:rPr lang="en-US" sz="2000" dirty="0">
                <a:latin typeface="Palatino Linotype" panose="02040502050505030304" pitchFamily="18" charset="0"/>
                <a:ea typeface="+mn-lt"/>
                <a:cs typeface="+mn-lt"/>
              </a:rPr>
              <a:t>Molds are made of sand and in addition, a suitable bonding agent (usually clay) is mixed. The mixture is moistened, typically with water, but sometimes with other substances, to develop the strength and plasticity of the clay. The sand is contained in a system of frames known as a flask. The mold cavities and gate system are created by compacting the sand around models called patterns, by carving directly into the sand.</a:t>
            </a:r>
          </a:p>
          <a:p>
            <a:pPr>
              <a:buFont typeface="Wingdings" panose="05000000000000000000" pitchFamily="2" charset="2"/>
              <a:buChar char="Ø"/>
            </a:pPr>
            <a:r>
              <a:rPr lang="en-US" sz="2000" dirty="0">
                <a:latin typeface="Palatino Linotype" panose="02040502050505030304" pitchFamily="18" charset="0"/>
                <a:cs typeface="Calibri"/>
              </a:rPr>
              <a:t>Molten metal is then poured into the mold cavity and we get the required product upon cooling and some additional finishing.</a:t>
            </a:r>
          </a:p>
          <a:p>
            <a:pPr>
              <a:buFont typeface="Wingdings" panose="05000000000000000000" pitchFamily="2" charset="2"/>
              <a:buChar char="Ø"/>
            </a:pPr>
            <a:endParaRPr lang="en-IN" dirty="0"/>
          </a:p>
        </p:txBody>
      </p:sp>
      <p:sp>
        <p:nvSpPr>
          <p:cNvPr id="4" name="Slide Number Placeholder 3">
            <a:extLst>
              <a:ext uri="{FF2B5EF4-FFF2-40B4-BE49-F238E27FC236}">
                <a16:creationId xmlns:a16="http://schemas.microsoft.com/office/drawing/2014/main" id="{FBD1306D-D42E-4494-90FE-93CD94678D70}"/>
              </a:ext>
            </a:extLst>
          </p:cNvPr>
          <p:cNvSpPr>
            <a:spLocks noGrp="1"/>
          </p:cNvSpPr>
          <p:nvPr>
            <p:ph type="sldNum" sz="quarter" idx="12"/>
          </p:nvPr>
        </p:nvSpPr>
        <p:spPr/>
        <p:txBody>
          <a:bodyPr/>
          <a:lstStyle/>
          <a:p>
            <a:fld id="{330EA680-D336-4FF7-8B7A-9848BB0A1C32}" type="slidenum">
              <a:rPr lang="en-US" smtClean="0"/>
              <a:t>12</a:t>
            </a:fld>
            <a:endParaRPr lang="en-US"/>
          </a:p>
        </p:txBody>
      </p:sp>
    </p:spTree>
    <p:extLst>
      <p:ext uri="{BB962C8B-B14F-4D97-AF65-F5344CB8AC3E}">
        <p14:creationId xmlns:p14="http://schemas.microsoft.com/office/powerpoint/2010/main" val="2843022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058F5-5F80-4890-973B-91BB694297ED}"/>
              </a:ext>
            </a:extLst>
          </p:cNvPr>
          <p:cNvSpPr>
            <a:spLocks noGrp="1"/>
          </p:cNvSpPr>
          <p:nvPr>
            <p:ph type="title"/>
          </p:nvPr>
        </p:nvSpPr>
        <p:spPr/>
        <p:txBody>
          <a:bodyPr>
            <a:normAutofit/>
          </a:bodyPr>
          <a:lstStyle/>
          <a:p>
            <a:br>
              <a:rPr lang="en-US" sz="1800" dirty="0"/>
            </a:br>
            <a:r>
              <a:rPr lang="en-IN" dirty="0"/>
              <a:t>Sheet metal bending</a:t>
            </a:r>
            <a:endParaRPr lang="en-IN" sz="1800" dirty="0"/>
          </a:p>
        </p:txBody>
      </p:sp>
      <p:sp>
        <p:nvSpPr>
          <p:cNvPr id="3" name="Content Placeholder 2">
            <a:extLst>
              <a:ext uri="{FF2B5EF4-FFF2-40B4-BE49-F238E27FC236}">
                <a16:creationId xmlns:a16="http://schemas.microsoft.com/office/drawing/2014/main" id="{313EFB6F-644C-4912-867D-36B5A474F814}"/>
              </a:ext>
            </a:extLst>
          </p:cNvPr>
          <p:cNvSpPr>
            <a:spLocks noGrp="1"/>
          </p:cNvSpPr>
          <p:nvPr>
            <p:ph idx="1"/>
          </p:nvPr>
        </p:nvSpPr>
        <p:spPr>
          <a:xfrm>
            <a:off x="1294362" y="2015732"/>
            <a:ext cx="9603275" cy="3450613"/>
          </a:xfrm>
        </p:spPr>
        <p:txBody>
          <a:bodyPr/>
          <a:lstStyle/>
          <a:p>
            <a:pPr>
              <a:lnSpc>
                <a:spcPct val="80000"/>
              </a:lnSpc>
              <a:buFont typeface="Wingdings" panose="05000000000000000000" pitchFamily="2" charset="2"/>
              <a:buChar char="Ø"/>
            </a:pPr>
            <a:r>
              <a:rPr lang="en-US" dirty="0">
                <a:latin typeface="Palatino Linotype" panose="02040502050505030304" pitchFamily="18" charset="0"/>
              </a:rPr>
              <a:t>Bending is a manufacturing process that is used to produce</a:t>
            </a:r>
          </a:p>
          <a:p>
            <a:pPr marL="0" indent="0">
              <a:lnSpc>
                <a:spcPct val="80000"/>
              </a:lnSpc>
              <a:buNone/>
            </a:pPr>
            <a:r>
              <a:rPr lang="en-US" dirty="0">
                <a:latin typeface="Palatino Linotype" panose="02040502050505030304" pitchFamily="18" charset="0"/>
              </a:rPr>
              <a:t>    a U-shaped, V-shaped or channel shape along a straight </a:t>
            </a:r>
          </a:p>
          <a:p>
            <a:pPr marL="0" indent="0">
              <a:lnSpc>
                <a:spcPct val="80000"/>
              </a:lnSpc>
              <a:buNone/>
            </a:pPr>
            <a:r>
              <a:rPr lang="en-US" dirty="0">
                <a:latin typeface="Palatino Linotype" panose="02040502050505030304" pitchFamily="18" charset="0"/>
              </a:rPr>
              <a:t>    axis in ductile materials, most commonly sheet metals.</a:t>
            </a:r>
          </a:p>
          <a:p>
            <a:pPr>
              <a:lnSpc>
                <a:spcPct val="80000"/>
              </a:lnSpc>
              <a:buFont typeface="Wingdings" panose="05000000000000000000" pitchFamily="2" charset="2"/>
              <a:buChar char="Ø"/>
            </a:pPr>
            <a:r>
              <a:rPr lang="en-IN" dirty="0">
                <a:latin typeface="Palatino Linotype" panose="02040502050505030304" pitchFamily="18" charset="0"/>
              </a:rPr>
              <a:t>Sheet metal bending can be done with help of the metal</a:t>
            </a:r>
          </a:p>
          <a:p>
            <a:pPr marL="0" indent="0">
              <a:lnSpc>
                <a:spcPct val="80000"/>
              </a:lnSpc>
              <a:buNone/>
            </a:pPr>
            <a:r>
              <a:rPr lang="en-IN" dirty="0">
                <a:latin typeface="Palatino Linotype" panose="02040502050505030304" pitchFamily="18" charset="0"/>
              </a:rPr>
              <a:t>    bending machine, which has box, pan brakes and</a:t>
            </a:r>
          </a:p>
          <a:p>
            <a:pPr marL="0" indent="0">
              <a:lnSpc>
                <a:spcPct val="80000"/>
              </a:lnSpc>
              <a:buNone/>
            </a:pPr>
            <a:r>
              <a:rPr lang="en-IN" dirty="0">
                <a:latin typeface="Palatino Linotype" panose="02040502050505030304" pitchFamily="18" charset="0"/>
              </a:rPr>
              <a:t>    brake presses and other specialized machine presses.</a:t>
            </a:r>
          </a:p>
          <a:p>
            <a:pPr>
              <a:lnSpc>
                <a:spcPct val="80000"/>
              </a:lnSpc>
              <a:buFont typeface="Wingdings" panose="05000000000000000000" pitchFamily="2" charset="2"/>
              <a:buChar char="Ø"/>
            </a:pPr>
            <a:r>
              <a:rPr lang="en-IN" dirty="0">
                <a:latin typeface="Palatino Linotype" panose="02040502050505030304" pitchFamily="18" charset="0"/>
              </a:rPr>
              <a:t>It will be used for making the platforms and the </a:t>
            </a:r>
          </a:p>
          <a:p>
            <a:pPr marL="0" indent="0">
              <a:lnSpc>
                <a:spcPct val="80000"/>
              </a:lnSpc>
              <a:buNone/>
            </a:pPr>
            <a:r>
              <a:rPr lang="en-IN" dirty="0">
                <a:latin typeface="Palatino Linotype" panose="02040502050505030304" pitchFamily="18" charset="0"/>
              </a:rPr>
              <a:t>    base for our staircase.</a:t>
            </a:r>
          </a:p>
        </p:txBody>
      </p:sp>
      <p:pic>
        <p:nvPicPr>
          <p:cNvPr id="5" name="Picture 4">
            <a:extLst>
              <a:ext uri="{FF2B5EF4-FFF2-40B4-BE49-F238E27FC236}">
                <a16:creationId xmlns:a16="http://schemas.microsoft.com/office/drawing/2014/main" id="{1419A1A2-2112-4B86-A9F1-D29249CE09D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5000" r="95313">
                        <a14:foregroundMark x1="90000" y1="29583" x2="91563" y2="57083"/>
                        <a14:foregroundMark x1="91563" y1="57083" x2="89688" y2="60417"/>
                        <a14:foregroundMark x1="92188" y1="33333" x2="92500" y2="50833"/>
                        <a14:foregroundMark x1="95313" y1="35833" x2="95313" y2="44583"/>
                        <a14:foregroundMark x1="62187" y1="10833" x2="54063" y2="15833"/>
                        <a14:foregroundMark x1="11875" y1="11250" x2="5000" y2="38750"/>
                        <a14:foregroundMark x1="5000" y1="38750" x2="10625" y2="54167"/>
                      </a14:backgroundRemoval>
                    </a14:imgEffect>
                  </a14:imgLayer>
                </a14:imgProps>
              </a:ext>
              <a:ext uri="{28A0092B-C50C-407E-A947-70E740481C1C}">
                <a14:useLocalDpi xmlns:a14="http://schemas.microsoft.com/office/drawing/2010/main" val="0"/>
              </a:ext>
            </a:extLst>
          </a:blip>
          <a:stretch>
            <a:fillRect/>
          </a:stretch>
        </p:blipFill>
        <p:spPr>
          <a:xfrm>
            <a:off x="8486115" y="2257626"/>
            <a:ext cx="2625840" cy="1969380"/>
          </a:xfrm>
          <a:prstGeom prst="rect">
            <a:avLst/>
          </a:prstGeom>
          <a:effectLst>
            <a:outerShdw blurRad="76200" dir="13500000" sy="23000" kx="1200000" algn="br" rotWithShape="0">
              <a:prstClr val="black">
                <a:alpha val="20000"/>
              </a:prstClr>
            </a:outerShdw>
          </a:effectLst>
        </p:spPr>
      </p:pic>
      <p:sp>
        <p:nvSpPr>
          <p:cNvPr id="4" name="Slide Number Placeholder 3">
            <a:extLst>
              <a:ext uri="{FF2B5EF4-FFF2-40B4-BE49-F238E27FC236}">
                <a16:creationId xmlns:a16="http://schemas.microsoft.com/office/drawing/2014/main" id="{DD897F0D-0618-4F35-99E3-7041028B1E98}"/>
              </a:ext>
            </a:extLst>
          </p:cNvPr>
          <p:cNvSpPr>
            <a:spLocks noGrp="1"/>
          </p:cNvSpPr>
          <p:nvPr>
            <p:ph type="sldNum" sz="quarter" idx="12"/>
          </p:nvPr>
        </p:nvSpPr>
        <p:spPr/>
        <p:txBody>
          <a:bodyPr/>
          <a:lstStyle/>
          <a:p>
            <a:fld id="{330EA680-D336-4FF7-8B7A-9848BB0A1C32}" type="slidenum">
              <a:rPr lang="en-US" smtClean="0"/>
              <a:t>13</a:t>
            </a:fld>
            <a:endParaRPr lang="en-US"/>
          </a:p>
        </p:txBody>
      </p:sp>
    </p:spTree>
    <p:extLst>
      <p:ext uri="{BB962C8B-B14F-4D97-AF65-F5344CB8AC3E}">
        <p14:creationId xmlns:p14="http://schemas.microsoft.com/office/powerpoint/2010/main" val="1092242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5B002-1D3D-48DB-BC97-5B6E18572277}"/>
              </a:ext>
            </a:extLst>
          </p:cNvPr>
          <p:cNvSpPr>
            <a:spLocks noGrp="1"/>
          </p:cNvSpPr>
          <p:nvPr>
            <p:ph type="title"/>
          </p:nvPr>
        </p:nvSpPr>
        <p:spPr/>
        <p:txBody>
          <a:bodyPr>
            <a:normAutofit/>
          </a:bodyPr>
          <a:lstStyle/>
          <a:p>
            <a:br>
              <a:rPr lang="en-IN" sz="1800" dirty="0"/>
            </a:br>
            <a:r>
              <a:rPr lang="en-IN" dirty="0"/>
              <a:t>Cutting</a:t>
            </a:r>
            <a:endParaRPr lang="en-IN" sz="1800" dirty="0"/>
          </a:p>
        </p:txBody>
      </p:sp>
      <p:sp>
        <p:nvSpPr>
          <p:cNvPr id="3" name="Content Placeholder 2">
            <a:extLst>
              <a:ext uri="{FF2B5EF4-FFF2-40B4-BE49-F238E27FC236}">
                <a16:creationId xmlns:a16="http://schemas.microsoft.com/office/drawing/2014/main" id="{6FCFF925-43BC-40C8-9877-5D5645D16A78}"/>
              </a:ext>
            </a:extLst>
          </p:cNvPr>
          <p:cNvSpPr>
            <a:spLocks noGrp="1"/>
          </p:cNvSpPr>
          <p:nvPr>
            <p:ph idx="1"/>
          </p:nvPr>
        </p:nvSpPr>
        <p:spPr>
          <a:xfrm>
            <a:off x="1451579" y="1959171"/>
            <a:ext cx="8126054" cy="3450613"/>
          </a:xfrm>
        </p:spPr>
        <p:txBody>
          <a:bodyPr/>
          <a:lstStyle/>
          <a:p>
            <a:pPr>
              <a:buFont typeface="Wingdings" panose="05000000000000000000" pitchFamily="2" charset="2"/>
              <a:buChar char="Ø"/>
            </a:pPr>
            <a:r>
              <a:rPr lang="en-US" dirty="0">
                <a:latin typeface="Palatino Linotype" panose="02040502050505030304" pitchFamily="18" charset="0"/>
                <a:ea typeface="+mn-lt"/>
                <a:cs typeface="+mn-lt"/>
              </a:rPr>
              <a:t>Cutting has been at the core of manufacturing throughout history.</a:t>
            </a:r>
            <a:r>
              <a:rPr lang="en-IN" dirty="0">
                <a:latin typeface="Palatino Linotype" panose="02040502050505030304" pitchFamily="18" charset="0"/>
              </a:rPr>
              <a:t> </a:t>
            </a:r>
          </a:p>
          <a:p>
            <a:pPr>
              <a:buFont typeface="Wingdings" panose="05000000000000000000" pitchFamily="2" charset="2"/>
              <a:buChar char="Ø"/>
            </a:pPr>
            <a:r>
              <a:rPr lang="en-IN" dirty="0">
                <a:latin typeface="Palatino Linotype" panose="02040502050505030304" pitchFamily="18" charset="0"/>
              </a:rPr>
              <a:t>Different methods are used for cutting metals which can be grouped by the physical phenomena used.</a:t>
            </a:r>
          </a:p>
          <a:p>
            <a:pPr>
              <a:lnSpc>
                <a:spcPct val="80000"/>
              </a:lnSpc>
              <a:buFont typeface="Wingdings" panose="05000000000000000000" pitchFamily="2" charset="2"/>
              <a:buChar char="Ø"/>
            </a:pPr>
            <a:r>
              <a:rPr lang="en-IN" dirty="0">
                <a:latin typeface="Palatino Linotype" panose="02040502050505030304" pitchFamily="18" charset="0"/>
              </a:rPr>
              <a:t>The process involves removing unwanted material </a:t>
            </a:r>
          </a:p>
          <a:p>
            <a:pPr marL="0" indent="0">
              <a:lnSpc>
                <a:spcPct val="80000"/>
              </a:lnSpc>
              <a:buNone/>
            </a:pPr>
            <a:r>
              <a:rPr lang="en-IN" dirty="0">
                <a:latin typeface="Palatino Linotype" panose="02040502050505030304" pitchFamily="18" charset="0"/>
              </a:rPr>
              <a:t>    from a block of metal in form of chips to get our</a:t>
            </a:r>
          </a:p>
          <a:p>
            <a:pPr marL="0" indent="0">
              <a:lnSpc>
                <a:spcPct val="80000"/>
              </a:lnSpc>
              <a:buNone/>
            </a:pPr>
            <a:r>
              <a:rPr lang="en-IN" dirty="0">
                <a:latin typeface="Palatino Linotype" panose="02040502050505030304" pitchFamily="18" charset="0"/>
              </a:rPr>
              <a:t>    desired product.</a:t>
            </a:r>
          </a:p>
          <a:p>
            <a:pPr>
              <a:lnSpc>
                <a:spcPct val="80000"/>
              </a:lnSpc>
              <a:buFont typeface="Wingdings" panose="05000000000000000000" pitchFamily="2" charset="2"/>
              <a:buChar char="Ø"/>
            </a:pPr>
            <a:r>
              <a:rPr lang="en-IN" dirty="0">
                <a:latin typeface="Palatino Linotype" panose="02040502050505030304" pitchFamily="18" charset="0"/>
              </a:rPr>
              <a:t>This will be used for different parts including</a:t>
            </a:r>
          </a:p>
          <a:p>
            <a:pPr marL="0" indent="0">
              <a:lnSpc>
                <a:spcPct val="80000"/>
              </a:lnSpc>
              <a:buNone/>
            </a:pPr>
            <a:r>
              <a:rPr lang="en-IN" dirty="0">
                <a:latin typeface="Palatino Linotype" panose="02040502050505030304" pitchFamily="18" charset="0"/>
              </a:rPr>
              <a:t>    scissors, base and platform.</a:t>
            </a:r>
          </a:p>
        </p:txBody>
      </p:sp>
      <p:pic>
        <p:nvPicPr>
          <p:cNvPr id="4" name="Picture 11">
            <a:extLst>
              <a:ext uri="{FF2B5EF4-FFF2-40B4-BE49-F238E27FC236}">
                <a16:creationId xmlns:a16="http://schemas.microsoft.com/office/drawing/2014/main" id="{86BA58C4-1E01-46AD-9508-8AF53C181844}"/>
              </a:ext>
            </a:extLst>
          </p:cNvPr>
          <p:cNvPicPr>
            <a:picLocks noChangeAspect="1"/>
          </p:cNvPicPr>
          <p:nvPr/>
        </p:nvPicPr>
        <p:blipFill rotWithShape="1">
          <a:blip r:embed="rId2"/>
          <a:srcRect l="23316" r="10017" b="-1"/>
          <a:stretch/>
        </p:blipFill>
        <p:spPr>
          <a:xfrm>
            <a:off x="9577633" y="1825625"/>
            <a:ext cx="2306024" cy="2306024"/>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5" name="Slide Number Placeholder 4">
            <a:extLst>
              <a:ext uri="{FF2B5EF4-FFF2-40B4-BE49-F238E27FC236}">
                <a16:creationId xmlns:a16="http://schemas.microsoft.com/office/drawing/2014/main" id="{2908B7A1-EAF6-4FB9-8457-16A4E6AD0D0F}"/>
              </a:ext>
            </a:extLst>
          </p:cNvPr>
          <p:cNvSpPr>
            <a:spLocks noGrp="1"/>
          </p:cNvSpPr>
          <p:nvPr>
            <p:ph type="sldNum" sz="quarter" idx="12"/>
          </p:nvPr>
        </p:nvSpPr>
        <p:spPr/>
        <p:txBody>
          <a:bodyPr/>
          <a:lstStyle/>
          <a:p>
            <a:fld id="{330EA680-D336-4FF7-8B7A-9848BB0A1C32}" type="slidenum">
              <a:rPr lang="en-US" smtClean="0"/>
              <a:t>14</a:t>
            </a:fld>
            <a:endParaRPr lang="en-US"/>
          </a:p>
        </p:txBody>
      </p:sp>
    </p:spTree>
    <p:extLst>
      <p:ext uri="{BB962C8B-B14F-4D97-AF65-F5344CB8AC3E}">
        <p14:creationId xmlns:p14="http://schemas.microsoft.com/office/powerpoint/2010/main" val="616748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1E0E2-F869-4F83-B127-6F081BF78D55}"/>
              </a:ext>
            </a:extLst>
          </p:cNvPr>
          <p:cNvSpPr>
            <a:spLocks noGrp="1"/>
          </p:cNvSpPr>
          <p:nvPr>
            <p:ph type="title"/>
          </p:nvPr>
        </p:nvSpPr>
        <p:spPr/>
        <p:txBody>
          <a:bodyPr>
            <a:normAutofit/>
          </a:bodyPr>
          <a:lstStyle/>
          <a:p>
            <a:br>
              <a:rPr lang="en-IN" sz="1800" dirty="0"/>
            </a:br>
            <a:r>
              <a:rPr lang="en-IN" dirty="0"/>
              <a:t>Welding</a:t>
            </a:r>
            <a:endParaRPr lang="en-IN" sz="1800" dirty="0"/>
          </a:p>
        </p:txBody>
      </p:sp>
      <p:sp>
        <p:nvSpPr>
          <p:cNvPr id="3" name="Content Placeholder 2">
            <a:extLst>
              <a:ext uri="{FF2B5EF4-FFF2-40B4-BE49-F238E27FC236}">
                <a16:creationId xmlns:a16="http://schemas.microsoft.com/office/drawing/2014/main" id="{BDEDED87-0D5D-4E59-B653-8E796A82A2B8}"/>
              </a:ext>
            </a:extLst>
          </p:cNvPr>
          <p:cNvSpPr>
            <a:spLocks noGrp="1"/>
          </p:cNvSpPr>
          <p:nvPr>
            <p:ph idx="1"/>
          </p:nvPr>
        </p:nvSpPr>
        <p:spPr>
          <a:xfrm>
            <a:off x="2966721" y="2015732"/>
            <a:ext cx="8088134" cy="3521468"/>
          </a:xfrm>
        </p:spPr>
        <p:txBody>
          <a:bodyPr>
            <a:normAutofit lnSpcReduction="10000"/>
          </a:bodyPr>
          <a:lstStyle/>
          <a:p>
            <a:pPr>
              <a:buFont typeface="Wingdings" panose="05000000000000000000" pitchFamily="2" charset="2"/>
              <a:buChar char="Ø"/>
            </a:pPr>
            <a:r>
              <a:rPr lang="en-IN" dirty="0">
                <a:latin typeface="Palatino Linotype" panose="02040502050505030304" pitchFamily="18" charset="0"/>
              </a:rPr>
              <a:t>Welding is a fabrication process that joins materials, usually metal and thermoplastics.</a:t>
            </a:r>
          </a:p>
          <a:p>
            <a:pPr>
              <a:buFont typeface="Wingdings" panose="05000000000000000000" pitchFamily="2" charset="2"/>
              <a:buChar char="Ø"/>
            </a:pPr>
            <a:r>
              <a:rPr lang="en-IN" dirty="0">
                <a:latin typeface="Palatino Linotype" panose="02040502050505030304" pitchFamily="18" charset="0"/>
              </a:rPr>
              <a:t>It is done by heating the parts to a high temperature and allowing them to cool while in contact, causing fusion.</a:t>
            </a:r>
          </a:p>
          <a:p>
            <a:pPr>
              <a:lnSpc>
                <a:spcPct val="80000"/>
              </a:lnSpc>
              <a:buFont typeface="Wingdings" panose="05000000000000000000" pitchFamily="2" charset="2"/>
              <a:buChar char="Ø"/>
            </a:pPr>
            <a:r>
              <a:rPr lang="en-IN" dirty="0">
                <a:latin typeface="Palatino Linotype" panose="02040502050505030304" pitchFamily="18" charset="0"/>
              </a:rPr>
              <a:t>In this process, the base metal is</a:t>
            </a:r>
          </a:p>
          <a:p>
            <a:pPr marL="0" indent="0">
              <a:lnSpc>
                <a:spcPct val="80000"/>
              </a:lnSpc>
              <a:buNone/>
            </a:pPr>
            <a:r>
              <a:rPr lang="en-IN" dirty="0">
                <a:latin typeface="Palatino Linotype" panose="02040502050505030304" pitchFamily="18" charset="0"/>
              </a:rPr>
              <a:t>    melted to form a strong joint between </a:t>
            </a:r>
          </a:p>
          <a:p>
            <a:pPr marL="0" indent="0">
              <a:lnSpc>
                <a:spcPct val="80000"/>
              </a:lnSpc>
              <a:buNone/>
            </a:pPr>
            <a:r>
              <a:rPr lang="en-IN" dirty="0">
                <a:latin typeface="Palatino Linotype" panose="02040502050505030304" pitchFamily="18" charset="0"/>
              </a:rPr>
              <a:t>    parts, unlike in the brazing and </a:t>
            </a:r>
          </a:p>
          <a:p>
            <a:pPr marL="0" indent="0">
              <a:lnSpc>
                <a:spcPct val="80000"/>
              </a:lnSpc>
              <a:buNone/>
            </a:pPr>
            <a:r>
              <a:rPr lang="en-IN" dirty="0">
                <a:latin typeface="Palatino Linotype" panose="02040502050505030304" pitchFamily="18" charset="0"/>
              </a:rPr>
              <a:t>    soldering processes in which the </a:t>
            </a:r>
          </a:p>
          <a:p>
            <a:pPr marL="0" indent="0">
              <a:lnSpc>
                <a:spcPct val="80000"/>
              </a:lnSpc>
              <a:buNone/>
            </a:pPr>
            <a:r>
              <a:rPr lang="en-IN" dirty="0">
                <a:latin typeface="Palatino Linotype" panose="02040502050505030304" pitchFamily="18" charset="0"/>
              </a:rPr>
              <a:t>    base metal is not melted.</a:t>
            </a:r>
          </a:p>
        </p:txBody>
      </p:sp>
      <p:graphicFrame>
        <p:nvGraphicFramePr>
          <p:cNvPr id="5" name="Diagram 4">
            <a:extLst>
              <a:ext uri="{FF2B5EF4-FFF2-40B4-BE49-F238E27FC236}">
                <a16:creationId xmlns:a16="http://schemas.microsoft.com/office/drawing/2014/main" id="{749275A7-0687-44F6-8055-A05565CC6AD9}"/>
              </a:ext>
            </a:extLst>
          </p:cNvPr>
          <p:cNvGraphicFramePr/>
          <p:nvPr>
            <p:extLst>
              <p:ext uri="{D42A27DB-BD31-4B8C-83A1-F6EECF244321}">
                <p14:modId xmlns:p14="http://schemas.microsoft.com/office/powerpoint/2010/main" val="1563136250"/>
              </p:ext>
            </p:extLst>
          </p:nvPr>
        </p:nvGraphicFramePr>
        <p:xfrm>
          <a:off x="305737" y="1853754"/>
          <a:ext cx="2761902" cy="33838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EAA33BF5-1EEB-46AC-8037-5B83D05F3F2E}"/>
              </a:ext>
            </a:extLst>
          </p:cNvPr>
          <p:cNvSpPr>
            <a:spLocks noGrp="1"/>
          </p:cNvSpPr>
          <p:nvPr>
            <p:ph type="sldNum" sz="quarter" idx="12"/>
          </p:nvPr>
        </p:nvSpPr>
        <p:spPr/>
        <p:txBody>
          <a:bodyPr/>
          <a:lstStyle/>
          <a:p>
            <a:fld id="{330EA680-D336-4FF7-8B7A-9848BB0A1C32}" type="slidenum">
              <a:rPr lang="en-US" smtClean="0"/>
              <a:t>15</a:t>
            </a:fld>
            <a:endParaRPr lang="en-US"/>
          </a:p>
        </p:txBody>
      </p:sp>
    </p:spTree>
    <p:extLst>
      <p:ext uri="{BB962C8B-B14F-4D97-AF65-F5344CB8AC3E}">
        <p14:creationId xmlns:p14="http://schemas.microsoft.com/office/powerpoint/2010/main" val="1679256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2D435-D663-4250-8C1C-774B2A2C5208}"/>
              </a:ext>
            </a:extLst>
          </p:cNvPr>
          <p:cNvSpPr>
            <a:spLocks noGrp="1"/>
          </p:cNvSpPr>
          <p:nvPr>
            <p:ph type="title"/>
          </p:nvPr>
        </p:nvSpPr>
        <p:spPr/>
        <p:txBody>
          <a:bodyPr>
            <a:normAutofit/>
          </a:bodyPr>
          <a:lstStyle/>
          <a:p>
            <a:br>
              <a:rPr lang="en-US" sz="1800" dirty="0"/>
            </a:br>
            <a:r>
              <a:rPr lang="en-IN" dirty="0"/>
              <a:t>Riveting</a:t>
            </a:r>
            <a:endParaRPr lang="en-IN" sz="1800" dirty="0"/>
          </a:p>
        </p:txBody>
      </p:sp>
      <p:sp>
        <p:nvSpPr>
          <p:cNvPr id="3" name="Content Placeholder 2">
            <a:extLst>
              <a:ext uri="{FF2B5EF4-FFF2-40B4-BE49-F238E27FC236}">
                <a16:creationId xmlns:a16="http://schemas.microsoft.com/office/drawing/2014/main" id="{963E1365-9AB2-4DAB-B8E3-74FEA1A6D85C}"/>
              </a:ext>
            </a:extLst>
          </p:cNvPr>
          <p:cNvSpPr>
            <a:spLocks noGrp="1"/>
          </p:cNvSpPr>
          <p:nvPr>
            <p:ph idx="1"/>
          </p:nvPr>
        </p:nvSpPr>
        <p:spPr>
          <a:xfrm>
            <a:off x="1294362" y="2015732"/>
            <a:ext cx="9603275" cy="3450613"/>
          </a:xfrm>
        </p:spPr>
        <p:txBody>
          <a:bodyPr/>
          <a:lstStyle/>
          <a:p>
            <a:pPr>
              <a:lnSpc>
                <a:spcPct val="80000"/>
              </a:lnSpc>
              <a:buFont typeface="Wingdings" panose="05000000000000000000" pitchFamily="2" charset="2"/>
              <a:buChar char="Ø"/>
            </a:pPr>
            <a:r>
              <a:rPr lang="en-US" dirty="0">
                <a:latin typeface="Palatino Linotype" panose="02040502050505030304" pitchFamily="18" charset="0"/>
              </a:rPr>
              <a:t>A rivet is a permanent mechanical fastener which is used to join</a:t>
            </a:r>
          </a:p>
          <a:p>
            <a:pPr marL="0" indent="0">
              <a:lnSpc>
                <a:spcPct val="80000"/>
              </a:lnSpc>
              <a:buNone/>
            </a:pPr>
            <a:r>
              <a:rPr lang="en-US" dirty="0">
                <a:latin typeface="Palatino Linotype" panose="02040502050505030304" pitchFamily="18" charset="0"/>
              </a:rPr>
              <a:t>    two parts which can freely rotate about the rivet.</a:t>
            </a:r>
          </a:p>
          <a:p>
            <a:pPr>
              <a:lnSpc>
                <a:spcPct val="80000"/>
              </a:lnSpc>
              <a:buFont typeface="Wingdings" panose="05000000000000000000" pitchFamily="2" charset="2"/>
              <a:buChar char="Ø"/>
            </a:pPr>
            <a:r>
              <a:rPr lang="en-IN" dirty="0">
                <a:latin typeface="Palatino Linotype" panose="02040502050505030304" pitchFamily="18" charset="0"/>
              </a:rPr>
              <a:t>It consists of a smooth cylindrical shaft with a head on one end.</a:t>
            </a:r>
          </a:p>
          <a:p>
            <a:pPr marL="0" indent="0">
              <a:lnSpc>
                <a:spcPct val="80000"/>
              </a:lnSpc>
              <a:buNone/>
            </a:pPr>
            <a:r>
              <a:rPr lang="en-IN" dirty="0">
                <a:latin typeface="Palatino Linotype" panose="02040502050505030304" pitchFamily="18" charset="0"/>
              </a:rPr>
              <a:t>    The end opposite to head is called tail.</a:t>
            </a:r>
          </a:p>
          <a:p>
            <a:pPr>
              <a:lnSpc>
                <a:spcPct val="80000"/>
              </a:lnSpc>
              <a:buFont typeface="Wingdings" panose="05000000000000000000" pitchFamily="2" charset="2"/>
              <a:buChar char="Ø"/>
            </a:pPr>
            <a:r>
              <a:rPr lang="en-IN" dirty="0">
                <a:latin typeface="Palatino Linotype" panose="02040502050505030304" pitchFamily="18" charset="0"/>
              </a:rPr>
              <a:t>The rivet is placed in a punched or drilled hole, and</a:t>
            </a:r>
          </a:p>
          <a:p>
            <a:pPr marL="0" indent="0">
              <a:lnSpc>
                <a:spcPct val="80000"/>
              </a:lnSpc>
              <a:buNone/>
            </a:pPr>
            <a:r>
              <a:rPr lang="en-IN" dirty="0">
                <a:latin typeface="Palatino Linotype" panose="02040502050505030304" pitchFamily="18" charset="0"/>
              </a:rPr>
              <a:t>    the tail is bucked so that it expands to about 1.5 times</a:t>
            </a:r>
          </a:p>
          <a:p>
            <a:pPr marL="0" indent="0">
              <a:lnSpc>
                <a:spcPct val="80000"/>
              </a:lnSpc>
              <a:buNone/>
            </a:pPr>
            <a:r>
              <a:rPr lang="en-IN" dirty="0">
                <a:latin typeface="Palatino Linotype" panose="02040502050505030304" pitchFamily="18" charset="0"/>
              </a:rPr>
              <a:t>    the shaft diameter holding the rivet in place.</a:t>
            </a:r>
          </a:p>
          <a:p>
            <a:pPr>
              <a:lnSpc>
                <a:spcPct val="80000"/>
              </a:lnSpc>
              <a:buFont typeface="Wingdings" panose="05000000000000000000" pitchFamily="2" charset="2"/>
              <a:buChar char="Ø"/>
            </a:pPr>
            <a:r>
              <a:rPr lang="en-IN" dirty="0">
                <a:latin typeface="Palatino Linotype" panose="02040502050505030304" pitchFamily="18" charset="0"/>
              </a:rPr>
              <a:t>We will use riveting for the joining the scissors’</a:t>
            </a:r>
          </a:p>
          <a:p>
            <a:pPr marL="0" indent="0">
              <a:lnSpc>
                <a:spcPct val="80000"/>
              </a:lnSpc>
              <a:buNone/>
            </a:pPr>
            <a:r>
              <a:rPr lang="en-IN" dirty="0">
                <a:latin typeface="Palatino Linotype" panose="02040502050505030304" pitchFamily="18" charset="0"/>
              </a:rPr>
              <a:t>    parts together.</a:t>
            </a:r>
          </a:p>
        </p:txBody>
      </p:sp>
      <p:pic>
        <p:nvPicPr>
          <p:cNvPr id="4" name="Picture 10" descr="A picture containing light&#10;&#10;Description automatically generated">
            <a:extLst>
              <a:ext uri="{FF2B5EF4-FFF2-40B4-BE49-F238E27FC236}">
                <a16:creationId xmlns:a16="http://schemas.microsoft.com/office/drawing/2014/main" id="{79BD526F-0DBB-43F4-8361-2706CF9DA00B}"/>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00000"/>
                    </a14:imgEffect>
                  </a14:imgLayer>
                </a14:imgProps>
              </a:ext>
            </a:extLst>
          </a:blip>
          <a:srcRect l="10039" r="23687" b="-1"/>
          <a:stretch/>
        </p:blipFill>
        <p:spPr>
          <a:xfrm>
            <a:off x="8908855" y="1853754"/>
            <a:ext cx="2145999" cy="2142870"/>
          </a:xfrm>
          <a:prstGeom prst="teardrop">
            <a:avLst/>
          </a:prstGeom>
          <a:effectLst>
            <a:glow rad="127000">
              <a:schemeClr val="accent1">
                <a:alpha val="0"/>
              </a:schemeClr>
            </a:glow>
            <a:outerShdw blurRad="50800" dist="38100" dir="8100000" algn="tr" rotWithShape="0">
              <a:prstClr val="black">
                <a:alpha val="40000"/>
              </a:prstClr>
            </a:outerShdw>
          </a:effectLst>
        </p:spPr>
      </p:pic>
      <p:pic>
        <p:nvPicPr>
          <p:cNvPr id="6" name="Picture 5">
            <a:extLst>
              <a:ext uri="{FF2B5EF4-FFF2-40B4-BE49-F238E27FC236}">
                <a16:creationId xmlns:a16="http://schemas.microsoft.com/office/drawing/2014/main" id="{89FED220-3763-4988-A16B-7B8406A1FA9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1795" b="74872" l="3600" r="90000">
                        <a14:foregroundMark x1="7400" y1="35000" x2="7400" y2="35000"/>
                        <a14:foregroundMark x1="3600" y1="36282" x2="3600" y2="36282"/>
                        <a14:foregroundMark x1="44900" y1="64744" x2="44900" y2="64744"/>
                        <a14:foregroundMark x1="48500" y1="64103" x2="48500" y2="64103"/>
                        <a14:foregroundMark x1="54000" y1="66923" x2="37600" y2="62051"/>
                        <a14:foregroundMark x1="37600" y1="62051" x2="30100" y2="56282"/>
                        <a14:foregroundMark x1="66900" y1="64103" x2="73700" y2="61410"/>
                        <a14:backgroundMark x1="54407" y1="67862" x2="57600" y2="69231"/>
                        <a14:backgroundMark x1="28300" y1="56667" x2="30608" y2="57657"/>
                        <a14:backgroundMark x1="68759" y1="65775" x2="75400" y2="63718"/>
                        <a14:backgroundMark x1="57600" y1="69231" x2="65823" y2="66684"/>
                        <a14:backgroundMark x1="75400" y1="63718" x2="66100" y2="68590"/>
                        <a14:backgroundMark x1="66100" y1="68590" x2="68453" y2="65896"/>
                        <a14:backgroundMark x1="80500" y1="53077" x2="79000" y2="63462"/>
                      </a14:backgroundRemoval>
                    </a14:imgEffect>
                  </a14:imgLayer>
                </a14:imgProps>
              </a:ext>
              <a:ext uri="{28A0092B-C50C-407E-A947-70E740481C1C}">
                <a14:useLocalDpi xmlns:a14="http://schemas.microsoft.com/office/drawing/2010/main" val="0"/>
              </a:ext>
            </a:extLst>
          </a:blip>
          <a:srcRect t="3925" b="17197"/>
          <a:stretch/>
        </p:blipFill>
        <p:spPr>
          <a:xfrm rot="1380738">
            <a:off x="8272401" y="241313"/>
            <a:ext cx="3739420" cy="2300686"/>
          </a:xfrm>
          <a:prstGeom prst="rect">
            <a:avLst/>
          </a:prstGeom>
        </p:spPr>
      </p:pic>
      <p:sp>
        <p:nvSpPr>
          <p:cNvPr id="8" name="Oval 7">
            <a:extLst>
              <a:ext uri="{FF2B5EF4-FFF2-40B4-BE49-F238E27FC236}">
                <a16:creationId xmlns:a16="http://schemas.microsoft.com/office/drawing/2014/main" id="{912796EB-B31F-4ACA-AB00-AC618873F14F}"/>
              </a:ext>
            </a:extLst>
          </p:cNvPr>
          <p:cNvSpPr/>
          <p:nvPr/>
        </p:nvSpPr>
        <p:spPr>
          <a:xfrm rot="2580000">
            <a:off x="10677434" y="1970145"/>
            <a:ext cx="182880" cy="182880"/>
          </a:xfrm>
          <a:prstGeom prst="ellipse">
            <a:avLst/>
          </a:prstGeom>
          <a:solidFill>
            <a:srgbClr val="000000">
              <a:alpha val="5000"/>
            </a:srgbClr>
          </a:solidFill>
          <a:ln w="180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000000"/>
              </a:solidFill>
            </a:endParaRPr>
          </a:p>
        </p:txBody>
      </p:sp>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848A2F5D-E733-403A-BA1C-10BF0837A385}"/>
                  </a:ext>
                </a:extLst>
              </p14:cNvPr>
              <p14:cNvContentPartPr/>
              <p14:nvPr/>
            </p14:nvContentPartPr>
            <p14:xfrm>
              <a:off x="10774407" y="2101584"/>
              <a:ext cx="360" cy="360"/>
            </p14:xfrm>
          </p:contentPart>
        </mc:Choice>
        <mc:Fallback xmlns="">
          <p:pic>
            <p:nvPicPr>
              <p:cNvPr id="9" name="Ink 8">
                <a:extLst>
                  <a:ext uri="{FF2B5EF4-FFF2-40B4-BE49-F238E27FC236}">
                    <a16:creationId xmlns:a16="http://schemas.microsoft.com/office/drawing/2014/main" id="{848A2F5D-E733-403A-BA1C-10BF0837A385}"/>
                  </a:ext>
                </a:extLst>
              </p:cNvPr>
              <p:cNvPicPr/>
              <p:nvPr/>
            </p:nvPicPr>
            <p:blipFill>
              <a:blip r:embed="rId7"/>
              <a:stretch>
                <a:fillRect/>
              </a:stretch>
            </p:blipFill>
            <p:spPr>
              <a:xfrm>
                <a:off x="10765767" y="2092944"/>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C9925066-6798-4E91-BE76-7C0D4CBC2F9B}"/>
                  </a:ext>
                </a:extLst>
              </p14:cNvPr>
              <p14:cNvContentPartPr/>
              <p14:nvPr/>
            </p14:nvContentPartPr>
            <p14:xfrm>
              <a:off x="10746687" y="2045064"/>
              <a:ext cx="9720" cy="360"/>
            </p14:xfrm>
          </p:contentPart>
        </mc:Choice>
        <mc:Fallback xmlns="">
          <p:pic>
            <p:nvPicPr>
              <p:cNvPr id="10" name="Ink 9">
                <a:extLst>
                  <a:ext uri="{FF2B5EF4-FFF2-40B4-BE49-F238E27FC236}">
                    <a16:creationId xmlns:a16="http://schemas.microsoft.com/office/drawing/2014/main" id="{C9925066-6798-4E91-BE76-7C0D4CBC2F9B}"/>
                  </a:ext>
                </a:extLst>
              </p:cNvPr>
              <p:cNvPicPr/>
              <p:nvPr/>
            </p:nvPicPr>
            <p:blipFill>
              <a:blip r:embed="rId9"/>
              <a:stretch>
                <a:fillRect/>
              </a:stretch>
            </p:blipFill>
            <p:spPr>
              <a:xfrm>
                <a:off x="10737687" y="2036064"/>
                <a:ext cx="273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Ink 10">
                <a:extLst>
                  <a:ext uri="{FF2B5EF4-FFF2-40B4-BE49-F238E27FC236}">
                    <a16:creationId xmlns:a16="http://schemas.microsoft.com/office/drawing/2014/main" id="{CF48099E-D8C1-4A3C-A3CE-D35523AEAD7A}"/>
                  </a:ext>
                </a:extLst>
              </p14:cNvPr>
              <p14:cNvContentPartPr/>
              <p14:nvPr/>
            </p14:nvContentPartPr>
            <p14:xfrm>
              <a:off x="10774407" y="2082864"/>
              <a:ext cx="360" cy="360"/>
            </p14:xfrm>
          </p:contentPart>
        </mc:Choice>
        <mc:Fallback xmlns="">
          <p:pic>
            <p:nvPicPr>
              <p:cNvPr id="11" name="Ink 10">
                <a:extLst>
                  <a:ext uri="{FF2B5EF4-FFF2-40B4-BE49-F238E27FC236}">
                    <a16:creationId xmlns:a16="http://schemas.microsoft.com/office/drawing/2014/main" id="{CF48099E-D8C1-4A3C-A3CE-D35523AEAD7A}"/>
                  </a:ext>
                </a:extLst>
              </p:cNvPr>
              <p:cNvPicPr/>
              <p:nvPr/>
            </p:nvPicPr>
            <p:blipFill>
              <a:blip r:embed="rId11"/>
              <a:stretch>
                <a:fillRect/>
              </a:stretch>
            </p:blipFill>
            <p:spPr>
              <a:xfrm>
                <a:off x="10765767" y="2074224"/>
                <a:ext cx="18000" cy="18000"/>
              </a:xfrm>
              <a:prstGeom prst="rect">
                <a:avLst/>
              </a:prstGeom>
            </p:spPr>
          </p:pic>
        </mc:Fallback>
      </mc:AlternateContent>
      <p:grpSp>
        <p:nvGrpSpPr>
          <p:cNvPr id="16" name="Group 15">
            <a:extLst>
              <a:ext uri="{FF2B5EF4-FFF2-40B4-BE49-F238E27FC236}">
                <a16:creationId xmlns:a16="http://schemas.microsoft.com/office/drawing/2014/main" id="{D6347122-3284-4109-9DD6-80EEAFC3C82F}"/>
              </a:ext>
            </a:extLst>
          </p:cNvPr>
          <p:cNvGrpSpPr/>
          <p:nvPr/>
        </p:nvGrpSpPr>
        <p:grpSpPr>
          <a:xfrm>
            <a:off x="10671807" y="1968384"/>
            <a:ext cx="171000" cy="163440"/>
            <a:chOff x="10671807" y="1968384"/>
            <a:chExt cx="171000" cy="163440"/>
          </a:xfrm>
        </p:grpSpPr>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01D10078-6A0C-48FB-A57E-26CA50B05AFF}"/>
                    </a:ext>
                  </a:extLst>
                </p14:cNvPr>
                <p14:cNvContentPartPr/>
                <p14:nvPr/>
              </p14:nvContentPartPr>
              <p14:xfrm>
                <a:off x="10671807" y="1968384"/>
                <a:ext cx="171000" cy="163440"/>
              </p14:xfrm>
            </p:contentPart>
          </mc:Choice>
          <mc:Fallback xmlns="">
            <p:pic>
              <p:nvPicPr>
                <p:cNvPr id="12" name="Ink 11">
                  <a:extLst>
                    <a:ext uri="{FF2B5EF4-FFF2-40B4-BE49-F238E27FC236}">
                      <a16:creationId xmlns:a16="http://schemas.microsoft.com/office/drawing/2014/main" id="{01D10078-6A0C-48FB-A57E-26CA50B05AFF}"/>
                    </a:ext>
                  </a:extLst>
                </p:cNvPr>
                <p:cNvPicPr/>
                <p:nvPr/>
              </p:nvPicPr>
              <p:blipFill>
                <a:blip r:embed="rId13"/>
                <a:stretch>
                  <a:fillRect/>
                </a:stretch>
              </p:blipFill>
              <p:spPr>
                <a:xfrm>
                  <a:off x="10663167" y="1959384"/>
                  <a:ext cx="188640" cy="1810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a:extLst>
                    <a:ext uri="{FF2B5EF4-FFF2-40B4-BE49-F238E27FC236}">
                      <a16:creationId xmlns:a16="http://schemas.microsoft.com/office/drawing/2014/main" id="{654DDCBF-6D8F-42DF-B239-FB23FF021695}"/>
                    </a:ext>
                  </a:extLst>
                </p14:cNvPr>
                <p14:cNvContentPartPr/>
                <p14:nvPr/>
              </p14:nvContentPartPr>
              <p14:xfrm>
                <a:off x="10730487" y="1997904"/>
                <a:ext cx="35280" cy="4320"/>
              </p14:xfrm>
            </p:contentPart>
          </mc:Choice>
          <mc:Fallback xmlns="">
            <p:pic>
              <p:nvPicPr>
                <p:cNvPr id="13" name="Ink 12">
                  <a:extLst>
                    <a:ext uri="{FF2B5EF4-FFF2-40B4-BE49-F238E27FC236}">
                      <a16:creationId xmlns:a16="http://schemas.microsoft.com/office/drawing/2014/main" id="{654DDCBF-6D8F-42DF-B239-FB23FF021695}"/>
                    </a:ext>
                  </a:extLst>
                </p:cNvPr>
                <p:cNvPicPr/>
                <p:nvPr/>
              </p:nvPicPr>
              <p:blipFill>
                <a:blip r:embed="rId15"/>
                <a:stretch>
                  <a:fillRect/>
                </a:stretch>
              </p:blipFill>
              <p:spPr>
                <a:xfrm>
                  <a:off x="10721847" y="1989264"/>
                  <a:ext cx="52920" cy="219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5" name="Ink 14">
                  <a:extLst>
                    <a:ext uri="{FF2B5EF4-FFF2-40B4-BE49-F238E27FC236}">
                      <a16:creationId xmlns:a16="http://schemas.microsoft.com/office/drawing/2014/main" id="{4AEAA8AA-E1A6-4D1F-9F61-1352E3800793}"/>
                    </a:ext>
                  </a:extLst>
                </p14:cNvPr>
                <p14:cNvContentPartPr/>
                <p14:nvPr/>
              </p14:nvContentPartPr>
              <p14:xfrm>
                <a:off x="10718247" y="2007624"/>
                <a:ext cx="360" cy="44640"/>
              </p14:xfrm>
            </p:contentPart>
          </mc:Choice>
          <mc:Fallback xmlns="">
            <p:pic>
              <p:nvPicPr>
                <p:cNvPr id="15" name="Ink 14">
                  <a:extLst>
                    <a:ext uri="{FF2B5EF4-FFF2-40B4-BE49-F238E27FC236}">
                      <a16:creationId xmlns:a16="http://schemas.microsoft.com/office/drawing/2014/main" id="{4AEAA8AA-E1A6-4D1F-9F61-1352E3800793}"/>
                    </a:ext>
                  </a:extLst>
                </p:cNvPr>
                <p:cNvPicPr/>
                <p:nvPr/>
              </p:nvPicPr>
              <p:blipFill>
                <a:blip r:embed="rId17"/>
                <a:stretch>
                  <a:fillRect/>
                </a:stretch>
              </p:blipFill>
              <p:spPr>
                <a:xfrm>
                  <a:off x="10709607" y="1998624"/>
                  <a:ext cx="18000" cy="62280"/>
                </a:xfrm>
                <a:prstGeom prst="rect">
                  <a:avLst/>
                </a:prstGeom>
              </p:spPr>
            </p:pic>
          </mc:Fallback>
        </mc:AlternateContent>
      </p:grpSp>
      <p:sp>
        <p:nvSpPr>
          <p:cNvPr id="5" name="Slide Number Placeholder 4">
            <a:extLst>
              <a:ext uri="{FF2B5EF4-FFF2-40B4-BE49-F238E27FC236}">
                <a16:creationId xmlns:a16="http://schemas.microsoft.com/office/drawing/2014/main" id="{A96B68E2-5FA7-44D7-9D28-D5CBA9648D1A}"/>
              </a:ext>
            </a:extLst>
          </p:cNvPr>
          <p:cNvSpPr>
            <a:spLocks noGrp="1"/>
          </p:cNvSpPr>
          <p:nvPr>
            <p:ph type="sldNum" sz="quarter" idx="12"/>
          </p:nvPr>
        </p:nvSpPr>
        <p:spPr/>
        <p:txBody>
          <a:bodyPr/>
          <a:lstStyle/>
          <a:p>
            <a:fld id="{330EA680-D336-4FF7-8B7A-9848BB0A1C32}" type="slidenum">
              <a:rPr lang="en-US" smtClean="0"/>
              <a:t>16</a:t>
            </a:fld>
            <a:endParaRPr lang="en-US"/>
          </a:p>
        </p:txBody>
      </p:sp>
    </p:spTree>
    <p:extLst>
      <p:ext uri="{BB962C8B-B14F-4D97-AF65-F5344CB8AC3E}">
        <p14:creationId xmlns:p14="http://schemas.microsoft.com/office/powerpoint/2010/main" val="1699032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7035-AA7A-4C07-B293-0B802BFC7E35}"/>
              </a:ext>
            </a:extLst>
          </p:cNvPr>
          <p:cNvSpPr>
            <a:spLocks noGrp="1"/>
          </p:cNvSpPr>
          <p:nvPr>
            <p:ph type="title"/>
          </p:nvPr>
        </p:nvSpPr>
        <p:spPr/>
        <p:txBody>
          <a:bodyPr>
            <a:normAutofit/>
          </a:bodyPr>
          <a:lstStyle/>
          <a:p>
            <a:br>
              <a:rPr lang="en-IN" sz="1800" dirty="0"/>
            </a:br>
            <a:r>
              <a:rPr lang="en-IN" dirty="0"/>
              <a:t>Galvanization</a:t>
            </a:r>
            <a:endParaRPr lang="en-IN" sz="1800" dirty="0"/>
          </a:p>
        </p:txBody>
      </p:sp>
      <p:sp>
        <p:nvSpPr>
          <p:cNvPr id="3" name="Content Placeholder 2">
            <a:extLst>
              <a:ext uri="{FF2B5EF4-FFF2-40B4-BE49-F238E27FC236}">
                <a16:creationId xmlns:a16="http://schemas.microsoft.com/office/drawing/2014/main" id="{DAC5A15B-5C09-486E-AAE8-146F2DFA702A}"/>
              </a:ext>
            </a:extLst>
          </p:cNvPr>
          <p:cNvSpPr>
            <a:spLocks noGrp="1"/>
          </p:cNvSpPr>
          <p:nvPr>
            <p:ph idx="1"/>
          </p:nvPr>
        </p:nvSpPr>
        <p:spPr>
          <a:xfrm>
            <a:off x="1451578" y="2062866"/>
            <a:ext cx="9603275" cy="3450613"/>
          </a:xfrm>
        </p:spPr>
        <p:txBody>
          <a:bodyPr/>
          <a:lstStyle/>
          <a:p>
            <a:pPr>
              <a:lnSpc>
                <a:spcPct val="80000"/>
              </a:lnSpc>
              <a:buFont typeface="Wingdings" panose="05000000000000000000" pitchFamily="2" charset="2"/>
              <a:buChar char="Ø"/>
            </a:pPr>
            <a:r>
              <a:rPr lang="en-IN" dirty="0">
                <a:latin typeface="Palatino Linotype" panose="02040502050505030304" pitchFamily="18" charset="0"/>
              </a:rPr>
              <a:t> It is the process of coating the surface of the parts</a:t>
            </a:r>
          </a:p>
          <a:p>
            <a:pPr marL="0" indent="0">
              <a:lnSpc>
                <a:spcPct val="80000"/>
              </a:lnSpc>
              <a:buNone/>
            </a:pPr>
            <a:r>
              <a:rPr lang="en-IN" dirty="0">
                <a:latin typeface="Palatino Linotype" panose="02040502050505030304" pitchFamily="18" charset="0"/>
              </a:rPr>
              <a:t>    made up of iron or steel with a protective layer of </a:t>
            </a:r>
          </a:p>
          <a:p>
            <a:pPr marL="0" indent="0">
              <a:lnSpc>
                <a:spcPct val="80000"/>
              </a:lnSpc>
              <a:buNone/>
            </a:pPr>
            <a:r>
              <a:rPr lang="en-IN" dirty="0">
                <a:latin typeface="Palatino Linotype" panose="02040502050505030304" pitchFamily="18" charset="0"/>
              </a:rPr>
              <a:t>    zinc in order to prevent the part from rusting and increase its durability. </a:t>
            </a:r>
          </a:p>
          <a:p>
            <a:pPr>
              <a:lnSpc>
                <a:spcPct val="80000"/>
              </a:lnSpc>
              <a:buFont typeface="Wingdings" panose="05000000000000000000" pitchFamily="2" charset="2"/>
              <a:buChar char="Ø"/>
            </a:pPr>
            <a:r>
              <a:rPr lang="en-IN" dirty="0">
                <a:latin typeface="Palatino Linotype" panose="02040502050505030304" pitchFamily="18" charset="0"/>
              </a:rPr>
              <a:t>The method to be used is hot dip galvanization, in which the parts are </a:t>
            </a:r>
          </a:p>
          <a:p>
            <a:pPr marL="0" indent="0">
              <a:lnSpc>
                <a:spcPct val="80000"/>
              </a:lnSpc>
              <a:buNone/>
            </a:pPr>
            <a:r>
              <a:rPr lang="en-IN" dirty="0">
                <a:latin typeface="Palatino Linotype" panose="02040502050505030304" pitchFamily="18" charset="0"/>
              </a:rPr>
              <a:t>    dipped in the hot molten zinc and upon colling,</a:t>
            </a:r>
          </a:p>
          <a:p>
            <a:pPr marL="0" indent="0">
              <a:lnSpc>
                <a:spcPct val="80000"/>
              </a:lnSpc>
              <a:buNone/>
            </a:pPr>
            <a:r>
              <a:rPr lang="en-IN" dirty="0">
                <a:latin typeface="Palatino Linotype" panose="02040502050505030304" pitchFamily="18" charset="0"/>
              </a:rPr>
              <a:t>    the protective layer of zinc is formed on it.</a:t>
            </a:r>
          </a:p>
        </p:txBody>
      </p:sp>
      <p:pic>
        <p:nvPicPr>
          <p:cNvPr id="5" name="Picture 4">
            <a:extLst>
              <a:ext uri="{FF2B5EF4-FFF2-40B4-BE49-F238E27FC236}">
                <a16:creationId xmlns:a16="http://schemas.microsoft.com/office/drawing/2014/main" id="{A2DBAE6F-6E4E-440C-B0B6-C03F4A4D12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4881" y="0"/>
            <a:ext cx="3736157" cy="2697505"/>
          </a:xfrm>
          <a:prstGeom prst="rect">
            <a:avLst/>
          </a:prstGeom>
        </p:spPr>
      </p:pic>
      <p:pic>
        <p:nvPicPr>
          <p:cNvPr id="6" name="Picture 5">
            <a:extLst>
              <a:ext uri="{FF2B5EF4-FFF2-40B4-BE49-F238E27FC236}">
                <a16:creationId xmlns:a16="http://schemas.microsoft.com/office/drawing/2014/main" id="{41AC8136-9596-4FF7-B1D4-B8CD5124E71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523" b="89773" l="9856" r="89904">
                        <a14:foregroundMark x1="61298" y1="58239" x2="61298" y2="58239"/>
                        <a14:foregroundMark x1="33654" y1="10795" x2="47356" y2="7955"/>
                        <a14:foregroundMark x1="47356" y1="7955" x2="59842" y2="8492"/>
                        <a14:foregroundMark x1="65813" y1="13052" x2="69952" y2="15341"/>
                        <a14:foregroundMark x1="58654" y1="9091" x2="61461" y2="10643"/>
                        <a14:foregroundMark x1="69952" y1="15341" x2="70192" y2="15625"/>
                        <a14:backgroundMark x1="70929" y1="14941" x2="71635" y2="15341"/>
                        <a14:backgroundMark x1="70452" y1="14671" x2="70590" y2="14749"/>
                        <a14:backgroundMark x1="63462" y1="6534" x2="60096" y2="8807"/>
                        <a14:backgroundMark x1="63702" y1="6818" x2="59856" y2="8239"/>
                      </a14:backgroundRemoval>
                    </a14:imgEffect>
                  </a14:imgLayer>
                </a14:imgProps>
              </a:ext>
              <a:ext uri="{28A0092B-C50C-407E-A947-70E740481C1C}">
                <a14:useLocalDpi xmlns:a14="http://schemas.microsoft.com/office/drawing/2010/main" val="0"/>
              </a:ext>
            </a:extLst>
          </a:blip>
          <a:stretch>
            <a:fillRect/>
          </a:stretch>
        </p:blipFill>
        <p:spPr>
          <a:xfrm>
            <a:off x="6534342" y="970708"/>
            <a:ext cx="784355" cy="663686"/>
          </a:xfrm>
          <a:prstGeom prst="rect">
            <a:avLst/>
          </a:prstGeom>
        </p:spPr>
      </p:pic>
      <p:sp>
        <p:nvSpPr>
          <p:cNvPr id="4" name="Slide Number Placeholder 3">
            <a:extLst>
              <a:ext uri="{FF2B5EF4-FFF2-40B4-BE49-F238E27FC236}">
                <a16:creationId xmlns:a16="http://schemas.microsoft.com/office/drawing/2014/main" id="{BEFEAF8E-3BCC-43B1-ABAE-0E82FC2305E9}"/>
              </a:ext>
            </a:extLst>
          </p:cNvPr>
          <p:cNvSpPr>
            <a:spLocks noGrp="1"/>
          </p:cNvSpPr>
          <p:nvPr>
            <p:ph type="sldNum" sz="quarter" idx="12"/>
          </p:nvPr>
        </p:nvSpPr>
        <p:spPr/>
        <p:txBody>
          <a:bodyPr/>
          <a:lstStyle/>
          <a:p>
            <a:fld id="{330EA680-D336-4FF7-8B7A-9848BB0A1C32}" type="slidenum">
              <a:rPr lang="en-US" smtClean="0"/>
              <a:t>17</a:t>
            </a:fld>
            <a:endParaRPr lang="en-US"/>
          </a:p>
        </p:txBody>
      </p:sp>
    </p:spTree>
    <p:extLst>
      <p:ext uri="{BB962C8B-B14F-4D97-AF65-F5344CB8AC3E}">
        <p14:creationId xmlns:p14="http://schemas.microsoft.com/office/powerpoint/2010/main" val="7611988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546E8-C22D-4724-89B8-0DDEF3563ED0}"/>
              </a:ext>
            </a:extLst>
          </p:cNvPr>
          <p:cNvSpPr>
            <a:spLocks noGrp="1"/>
          </p:cNvSpPr>
          <p:nvPr>
            <p:ph type="title"/>
          </p:nvPr>
        </p:nvSpPr>
        <p:spPr/>
        <p:txBody>
          <a:bodyPr>
            <a:normAutofit/>
          </a:bodyPr>
          <a:lstStyle/>
          <a:p>
            <a:br>
              <a:rPr lang="en-US" sz="1800" dirty="0"/>
            </a:br>
            <a:r>
              <a:rPr lang="en-IN" dirty="0"/>
              <a:t>Isometric drawing</a:t>
            </a:r>
            <a:endParaRPr lang="en-IN" sz="1800" dirty="0"/>
          </a:p>
        </p:txBody>
      </p:sp>
      <p:sp>
        <p:nvSpPr>
          <p:cNvPr id="4" name="TextBox 3">
            <a:extLst>
              <a:ext uri="{FF2B5EF4-FFF2-40B4-BE49-F238E27FC236}">
                <a16:creationId xmlns:a16="http://schemas.microsoft.com/office/drawing/2014/main" id="{93E4B29E-4633-4507-8B8E-B38A3CB4C1D6}"/>
              </a:ext>
            </a:extLst>
          </p:cNvPr>
          <p:cNvSpPr txBox="1"/>
          <p:nvPr/>
        </p:nvSpPr>
        <p:spPr>
          <a:xfrm>
            <a:off x="0" y="5466345"/>
            <a:ext cx="6096000" cy="769441"/>
          </a:xfrm>
          <a:prstGeom prst="rect">
            <a:avLst/>
          </a:prstGeom>
          <a:noFill/>
        </p:spPr>
        <p:txBody>
          <a:bodyPr wrap="square" rtlCol="0">
            <a:spAutoFit/>
          </a:bodyPr>
          <a:lstStyle/>
          <a:p>
            <a:endParaRPr lang="en-IN" sz="1600" dirty="0"/>
          </a:p>
          <a:p>
            <a:r>
              <a:rPr lang="en-IN" sz="2800" dirty="0"/>
              <a:t>INDIVIDUAL COMPONENTS….</a:t>
            </a:r>
          </a:p>
        </p:txBody>
      </p:sp>
      <p:pic>
        <p:nvPicPr>
          <p:cNvPr id="16" name="Picture 15">
            <a:extLst>
              <a:ext uri="{FF2B5EF4-FFF2-40B4-BE49-F238E27FC236}">
                <a16:creationId xmlns:a16="http://schemas.microsoft.com/office/drawing/2014/main" id="{9CCB1F7D-37D9-48DF-AD5A-BA548A44F48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30" b="98124" l="9944" r="89994">
                        <a14:foregroundMark x1="59850" y1="93589" x2="59850" y2="93589"/>
                        <a14:foregroundMark x1="63227" y1="92260" x2="63227" y2="92260"/>
                        <a14:foregroundMark x1="75422" y1="74433" x2="75422" y2="74433"/>
                        <a14:foregroundMark x1="73609" y1="78030" x2="73609" y2="78030"/>
                        <a14:foregroundMark x1="76673" y1="72557" x2="76673" y2="72557"/>
                        <a14:foregroundMark x1="77736" y1="70915" x2="77736" y2="70915"/>
                        <a14:foregroundMark x1="75109" y1="36278" x2="75109" y2="36278"/>
                        <a14:foregroundMark x1="73609" y1="35575" x2="73046" y2="32995"/>
                        <a14:foregroundMark x1="73296" y1="49179" x2="67605" y2="54418"/>
                        <a14:foregroundMark x1="72545" y1="49883" x2="78487" y2="44644"/>
                        <a14:foregroundMark x1="60350" y1="98124" x2="60350" y2="98124"/>
                      </a14:backgroundRemoval>
                    </a14:imgEffect>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342720" y="1431043"/>
            <a:ext cx="3488635" cy="2790471"/>
          </a:xfrm>
          <a:prstGeom prst="rect">
            <a:avLst/>
          </a:prstGeom>
          <a:effectLst>
            <a:outerShdw blurRad="76200" dir="13500000" sy="23000" kx="1200000" algn="br" rotWithShape="0">
              <a:prstClr val="black">
                <a:alpha val="20000"/>
              </a:prstClr>
            </a:outerShdw>
          </a:effectLst>
        </p:spPr>
      </p:pic>
      <p:pic>
        <p:nvPicPr>
          <p:cNvPr id="22" name="Content Placeholder 21">
            <a:extLst>
              <a:ext uri="{FF2B5EF4-FFF2-40B4-BE49-F238E27FC236}">
                <a16:creationId xmlns:a16="http://schemas.microsoft.com/office/drawing/2014/main" id="{88B74D6B-33D2-444E-8140-E6C816C100D0}"/>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1467071" y="1853086"/>
            <a:ext cx="5059637" cy="3613259"/>
          </a:xfrm>
        </p:spPr>
      </p:pic>
      <p:sp>
        <p:nvSpPr>
          <p:cNvPr id="8" name="Slide Number Placeholder 7">
            <a:extLst>
              <a:ext uri="{FF2B5EF4-FFF2-40B4-BE49-F238E27FC236}">
                <a16:creationId xmlns:a16="http://schemas.microsoft.com/office/drawing/2014/main" id="{E2DA1E40-762D-4835-B3AA-836AF4E99EFA}"/>
              </a:ext>
            </a:extLst>
          </p:cNvPr>
          <p:cNvSpPr>
            <a:spLocks noGrp="1"/>
          </p:cNvSpPr>
          <p:nvPr>
            <p:ph type="sldNum" sz="quarter" idx="12"/>
          </p:nvPr>
        </p:nvSpPr>
        <p:spPr/>
        <p:txBody>
          <a:bodyPr/>
          <a:lstStyle/>
          <a:p>
            <a:fld id="{330EA680-D336-4FF7-8B7A-9848BB0A1C32}" type="slidenum">
              <a:rPr lang="en-US" smtClean="0"/>
              <a:t>18</a:t>
            </a:fld>
            <a:endParaRPr lang="en-US"/>
          </a:p>
        </p:txBody>
      </p:sp>
    </p:spTree>
    <p:extLst>
      <p:ext uri="{BB962C8B-B14F-4D97-AF65-F5344CB8AC3E}">
        <p14:creationId xmlns:p14="http://schemas.microsoft.com/office/powerpoint/2010/main" val="3508723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24DF4-7894-4E40-9042-0713DA9A62E2}"/>
              </a:ext>
            </a:extLst>
          </p:cNvPr>
          <p:cNvSpPr>
            <a:spLocks noGrp="1"/>
          </p:cNvSpPr>
          <p:nvPr>
            <p:ph type="title"/>
          </p:nvPr>
        </p:nvSpPr>
        <p:spPr/>
        <p:txBody>
          <a:bodyPr>
            <a:normAutofit/>
          </a:bodyPr>
          <a:lstStyle/>
          <a:p>
            <a:br>
              <a:rPr lang="en-IN" sz="1800" dirty="0"/>
            </a:br>
            <a:r>
              <a:rPr lang="en-IN" dirty="0"/>
              <a:t>Base</a:t>
            </a:r>
            <a:endParaRPr lang="en-IN" sz="1800" dirty="0"/>
          </a:p>
        </p:txBody>
      </p:sp>
      <p:pic>
        <p:nvPicPr>
          <p:cNvPr id="7" name="Content Placeholder 6">
            <a:extLst>
              <a:ext uri="{FF2B5EF4-FFF2-40B4-BE49-F238E27FC236}">
                <a16:creationId xmlns:a16="http://schemas.microsoft.com/office/drawing/2014/main" id="{5766CD2F-238A-49EC-96E1-42A3EB08106F}"/>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6667" b="79815" l="46875" r="79323">
                        <a14:foregroundMark x1="53021" y1="62870" x2="53021" y2="62870"/>
                        <a14:foregroundMark x1="62396" y1="66481" x2="62396" y2="66481"/>
                        <a14:foregroundMark x1="57188" y1="63148" x2="57188" y2="63148"/>
                        <a14:foregroundMark x1="76250" y1="72407" x2="76250" y2="72407"/>
                        <a14:foregroundMark x1="61146" y1="72222" x2="61146" y2="72222"/>
                        <a14:foregroundMark x1="60260" y1="70833" x2="60260" y2="70833"/>
                        <a14:foregroundMark x1="67188" y1="73241" x2="67188" y2="73241"/>
                        <a14:foregroundMark x1="61615" y1="72963" x2="61615" y2="72963"/>
                        <a14:foregroundMark x1="65313" y1="73796" x2="65313" y2="73796"/>
                        <a14:foregroundMark x1="60417" y1="73241" x2="60417" y2="73241"/>
                        <a14:foregroundMark x1="69167" y1="75463" x2="69167" y2="75463"/>
                        <a14:foregroundMark x1="75938" y1="77685" x2="75938" y2="77685"/>
                        <a14:foregroundMark x1="79323" y1="73241" x2="79323" y2="73241"/>
                        <a14:foregroundMark x1="72083" y1="70278" x2="72083" y2="70278"/>
                        <a14:foregroundMark x1="56875" y1="69444" x2="56875" y2="69444"/>
                        <a14:foregroundMark x1="52865" y1="39630" x2="52865" y2="39630"/>
                        <a14:foregroundMark x1="54271" y1="39074" x2="54271" y2="39074"/>
                        <a14:foregroundMark x1="53490" y1="40463" x2="53490" y2="40463"/>
                        <a14:foregroundMark x1="62240" y1="43796" x2="62240" y2="43796"/>
                        <a14:foregroundMark x1="62240" y1="43796" x2="62240" y2="43796"/>
                        <a14:foregroundMark x1="62240" y1="43796" x2="62240" y2="43796"/>
                        <a14:foregroundMark x1="61042" y1="42407" x2="60573" y2="42685"/>
                        <a14:foregroundMark x1="49635" y1="40463" x2="66667" y2="45648"/>
                        <a14:foregroundMark x1="66667" y1="45648" x2="68698" y2="47315"/>
                        <a14:foregroundMark x1="71615" y1="47870" x2="71615" y2="47870"/>
                        <a14:foregroundMark x1="73906" y1="48148" x2="73906" y2="48148"/>
                        <a14:foregroundMark x1="78229" y1="52500" x2="52969" y2="38333"/>
                        <a14:foregroundMark x1="52969" y1="38333" x2="49948" y2="40741"/>
                        <a14:foregroundMark x1="52240" y1="38056" x2="52240" y2="38056"/>
                        <a14:foregroundMark x1="51771" y1="38056" x2="51771" y2="38056"/>
                        <a14:foregroundMark x1="51771" y1="36667" x2="51771" y2="36667"/>
                        <a14:foregroundMark x1="51771" y1="37778" x2="51771" y2="37778"/>
                        <a14:foregroundMark x1="51927" y1="36944" x2="51927" y2="36944"/>
                        <a14:foregroundMark x1="50885" y1="69167" x2="50885" y2="69167"/>
                        <a14:foregroundMark x1="51927" y1="69167" x2="51927" y2="69167"/>
                        <a14:foregroundMark x1="52552" y1="69444" x2="57813" y2="71111"/>
                        <a14:foregroundMark x1="57656" y1="71389" x2="64375" y2="73519"/>
                        <a14:foregroundMark x1="68116" y1="76497" x2="77448" y2="79815"/>
                        <a14:foregroundMark x1="62083" y1="74352" x2="62519" y2="74507"/>
                        <a14:backgroundMark x1="61927" y1="76019" x2="67760" y2="77407"/>
                        <a14:backgroundMark x1="62240" y1="75463" x2="62240" y2="75185"/>
                      </a14:backgroundRemoval>
                    </a14:imgEffect>
                  </a14:imgLayer>
                </a14:imgProps>
              </a:ext>
              <a:ext uri="{28A0092B-C50C-407E-A947-70E740481C1C}">
                <a14:useLocalDpi xmlns:a14="http://schemas.microsoft.com/office/drawing/2010/main" val="0"/>
              </a:ext>
            </a:extLst>
          </a:blip>
          <a:srcRect l="43185" t="36106" r="17925" b="16344"/>
          <a:stretch/>
        </p:blipFill>
        <p:spPr>
          <a:xfrm>
            <a:off x="8451130" y="1995156"/>
            <a:ext cx="3313521" cy="2278866"/>
          </a:xfrm>
          <a:effectLst>
            <a:outerShdw blurRad="76200" dir="13500000" sy="23000" kx="1200000" algn="br" rotWithShape="0">
              <a:prstClr val="black">
                <a:alpha val="20000"/>
              </a:prstClr>
            </a:outerShdw>
          </a:effectLst>
        </p:spPr>
      </p:pic>
      <p:sp>
        <p:nvSpPr>
          <p:cNvPr id="4" name="TextBox 3">
            <a:extLst>
              <a:ext uri="{FF2B5EF4-FFF2-40B4-BE49-F238E27FC236}">
                <a16:creationId xmlns:a16="http://schemas.microsoft.com/office/drawing/2014/main" id="{EEF7001D-F7CE-4A23-980F-A6C2BFB15670}"/>
              </a:ext>
            </a:extLst>
          </p:cNvPr>
          <p:cNvSpPr txBox="1"/>
          <p:nvPr/>
        </p:nvSpPr>
        <p:spPr>
          <a:xfrm>
            <a:off x="301658" y="6094894"/>
            <a:ext cx="4722828" cy="769441"/>
          </a:xfrm>
          <a:prstGeom prst="rect">
            <a:avLst/>
          </a:prstGeom>
          <a:noFill/>
        </p:spPr>
        <p:txBody>
          <a:bodyPr wrap="square" rtlCol="0">
            <a:spAutoFit/>
          </a:bodyPr>
          <a:lstStyle/>
          <a:p>
            <a:r>
              <a:rPr lang="en-IN" sz="2200" b="1" dirty="0">
                <a:solidFill>
                  <a:schemeClr val="bg1"/>
                </a:solidFill>
              </a:rPr>
              <a:t>Processes : Sheet Metal Bending, 			  Welding and Cutting</a:t>
            </a:r>
          </a:p>
        </p:txBody>
      </p:sp>
      <p:sp>
        <p:nvSpPr>
          <p:cNvPr id="5" name="TextBox 4">
            <a:extLst>
              <a:ext uri="{FF2B5EF4-FFF2-40B4-BE49-F238E27FC236}">
                <a16:creationId xmlns:a16="http://schemas.microsoft.com/office/drawing/2014/main" id="{A23F8E1E-B495-4CC7-BCF6-7081A8708B3A}"/>
              </a:ext>
            </a:extLst>
          </p:cNvPr>
          <p:cNvSpPr txBox="1"/>
          <p:nvPr/>
        </p:nvSpPr>
        <p:spPr>
          <a:xfrm>
            <a:off x="7315200" y="6094894"/>
            <a:ext cx="4722828" cy="769441"/>
          </a:xfrm>
          <a:prstGeom prst="rect">
            <a:avLst/>
          </a:prstGeom>
          <a:noFill/>
        </p:spPr>
        <p:txBody>
          <a:bodyPr wrap="square" rtlCol="0">
            <a:spAutoFit/>
          </a:bodyPr>
          <a:lstStyle/>
          <a:p>
            <a:r>
              <a:rPr lang="en-IN" sz="2200" b="1" dirty="0">
                <a:solidFill>
                  <a:schemeClr val="bg1"/>
                </a:solidFill>
              </a:rPr>
              <a:t>Material Required :  Mild Steel 						    Sheet</a:t>
            </a:r>
          </a:p>
        </p:txBody>
      </p:sp>
      <p:pic>
        <p:nvPicPr>
          <p:cNvPr id="11" name="Picture 10">
            <a:extLst>
              <a:ext uri="{FF2B5EF4-FFF2-40B4-BE49-F238E27FC236}">
                <a16:creationId xmlns:a16="http://schemas.microsoft.com/office/drawing/2014/main" id="{FBBBF6FE-DE89-4EEE-A4B1-0471D191FA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2321649" y="1032334"/>
            <a:ext cx="4199534" cy="5939673"/>
          </a:xfrm>
          <a:prstGeom prst="rect">
            <a:avLst/>
          </a:prstGeom>
        </p:spPr>
      </p:pic>
      <p:sp>
        <p:nvSpPr>
          <p:cNvPr id="3" name="Slide Number Placeholder 2">
            <a:extLst>
              <a:ext uri="{FF2B5EF4-FFF2-40B4-BE49-F238E27FC236}">
                <a16:creationId xmlns:a16="http://schemas.microsoft.com/office/drawing/2014/main" id="{48C2F6E7-6452-4836-95AC-075002DF2C65}"/>
              </a:ext>
            </a:extLst>
          </p:cNvPr>
          <p:cNvSpPr>
            <a:spLocks noGrp="1"/>
          </p:cNvSpPr>
          <p:nvPr>
            <p:ph type="sldNum" sz="quarter" idx="12"/>
          </p:nvPr>
        </p:nvSpPr>
        <p:spPr/>
        <p:txBody>
          <a:bodyPr/>
          <a:lstStyle/>
          <a:p>
            <a:fld id="{330EA680-D336-4FF7-8B7A-9848BB0A1C32}" type="slidenum">
              <a:rPr lang="en-US" smtClean="0"/>
              <a:t>19</a:t>
            </a:fld>
            <a:endParaRPr lang="en-US"/>
          </a:p>
        </p:txBody>
      </p:sp>
      <p:sp>
        <p:nvSpPr>
          <p:cNvPr id="6" name="TextBox 5">
            <a:extLst>
              <a:ext uri="{FF2B5EF4-FFF2-40B4-BE49-F238E27FC236}">
                <a16:creationId xmlns:a16="http://schemas.microsoft.com/office/drawing/2014/main" id="{35C0C9B9-F433-4C39-B2B6-62B3D767E128}"/>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210978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F457B-EAAB-446C-962A-E81DCAE9B7B7}"/>
              </a:ext>
            </a:extLst>
          </p:cNvPr>
          <p:cNvSpPr>
            <a:spLocks noGrp="1"/>
          </p:cNvSpPr>
          <p:nvPr>
            <p:ph type="title"/>
          </p:nvPr>
        </p:nvSpPr>
        <p:spPr/>
        <p:txBody>
          <a:bodyPr/>
          <a:lstStyle/>
          <a:p>
            <a:br>
              <a:rPr lang="en-US" sz="1800" dirty="0"/>
            </a:br>
            <a:r>
              <a:rPr lang="en-US" dirty="0"/>
              <a:t>Course Faculty</a:t>
            </a:r>
            <a:endParaRPr lang="en-IN" dirty="0"/>
          </a:p>
        </p:txBody>
      </p:sp>
      <p:sp>
        <p:nvSpPr>
          <p:cNvPr id="3" name="Content Placeholder 2">
            <a:extLst>
              <a:ext uri="{FF2B5EF4-FFF2-40B4-BE49-F238E27FC236}">
                <a16:creationId xmlns:a16="http://schemas.microsoft.com/office/drawing/2014/main" id="{F5EE494A-8AF8-4CF5-91C2-783553012A1F}"/>
              </a:ext>
            </a:extLst>
          </p:cNvPr>
          <p:cNvSpPr>
            <a:spLocks noGrp="1"/>
          </p:cNvSpPr>
          <p:nvPr>
            <p:ph idx="1"/>
          </p:nvPr>
        </p:nvSpPr>
        <p:spPr/>
        <p:txBody>
          <a:bodyPr vert="horz" lIns="91440" tIns="45720" rIns="91440" bIns="45720" rtlCol="0" anchor="t">
            <a:normAutofit/>
          </a:bodyPr>
          <a:lstStyle/>
          <a:p>
            <a:pPr>
              <a:buClr>
                <a:srgbClr val="C00000"/>
              </a:buClr>
              <a:buFont typeface="Wingdings" panose="05000000000000000000" pitchFamily="2" charset="2"/>
              <a:buChar char="Ø"/>
            </a:pPr>
            <a:r>
              <a:rPr lang="en-US" dirty="0">
                <a:latin typeface="Palatino Linotype" panose="02040502050505030304" pitchFamily="18" charset="0"/>
                <a:cs typeface="Helvetica" panose="020B0604020202020204" pitchFamily="34" charset="0"/>
              </a:rPr>
              <a:t>Course Instructor : Dr. Shashank Shekhar</a:t>
            </a:r>
          </a:p>
          <a:p>
            <a:pPr>
              <a:buClr>
                <a:srgbClr val="C00000"/>
              </a:buClr>
              <a:buFont typeface="Wingdings" panose="05000000000000000000" pitchFamily="2" charset="2"/>
              <a:buChar char="Ø"/>
            </a:pPr>
            <a:r>
              <a:rPr lang="en-US" dirty="0">
                <a:latin typeface="Palatino Linotype" panose="02040502050505030304" pitchFamily="18" charset="0"/>
                <a:cs typeface="Helvetica" panose="020B0604020202020204" pitchFamily="34" charset="0"/>
              </a:rPr>
              <a:t>Tutor : Mr. Neeraj Chawake</a:t>
            </a:r>
          </a:p>
          <a:p>
            <a:pPr>
              <a:buClr>
                <a:srgbClr val="C00000"/>
              </a:buClr>
              <a:buFont typeface="Wingdings" panose="05000000000000000000" pitchFamily="2" charset="2"/>
              <a:buChar char="Ø"/>
            </a:pPr>
            <a:r>
              <a:rPr lang="en-US" dirty="0">
                <a:latin typeface="Palatino Linotype" panose="02040502050505030304" pitchFamily="18" charset="0"/>
                <a:cs typeface="Helvetica" panose="020B0604020202020204" pitchFamily="34" charset="0"/>
              </a:rPr>
              <a:t>Teaching assistants : Mr. Sandeep Sahni &amp; Mr. Ankush Ghosh.</a:t>
            </a:r>
          </a:p>
          <a:p>
            <a:pPr>
              <a:buClr>
                <a:srgbClr val="C00000"/>
              </a:buClr>
              <a:buFont typeface="Wingdings" panose="05000000000000000000" pitchFamily="2" charset="2"/>
              <a:buChar char="Ø"/>
            </a:pPr>
            <a:r>
              <a:rPr lang="en-US" dirty="0">
                <a:latin typeface="Palatino Linotype" panose="02040502050505030304" pitchFamily="18" charset="0"/>
                <a:cs typeface="Helvetica" panose="020B0604020202020204" pitchFamily="34" charset="0"/>
              </a:rPr>
              <a:t>Lab In-charge : Mr. Indra Pal Singh</a:t>
            </a:r>
          </a:p>
        </p:txBody>
      </p:sp>
      <p:sp>
        <p:nvSpPr>
          <p:cNvPr id="4" name="Slide Number Placeholder 3">
            <a:extLst>
              <a:ext uri="{FF2B5EF4-FFF2-40B4-BE49-F238E27FC236}">
                <a16:creationId xmlns:a16="http://schemas.microsoft.com/office/drawing/2014/main" id="{B4D8BAEF-41C6-4C3B-A341-094CABE20F9D}"/>
              </a:ext>
            </a:extLst>
          </p:cNvPr>
          <p:cNvSpPr>
            <a:spLocks noGrp="1"/>
          </p:cNvSpPr>
          <p:nvPr>
            <p:ph type="sldNum" sz="quarter" idx="12"/>
          </p:nvPr>
        </p:nvSpPr>
        <p:spPr/>
        <p:txBody>
          <a:bodyPr/>
          <a:lstStyle/>
          <a:p>
            <a:fld id="{330EA680-D336-4FF7-8B7A-9848BB0A1C32}" type="slidenum">
              <a:rPr lang="en-US" smtClean="0"/>
              <a:t>2</a:t>
            </a:fld>
            <a:endParaRPr lang="en-US"/>
          </a:p>
        </p:txBody>
      </p:sp>
    </p:spTree>
    <p:extLst>
      <p:ext uri="{BB962C8B-B14F-4D97-AF65-F5344CB8AC3E}">
        <p14:creationId xmlns:p14="http://schemas.microsoft.com/office/powerpoint/2010/main" val="4290219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24DF4-7894-4E40-9042-0713DA9A62E2}"/>
              </a:ext>
            </a:extLst>
          </p:cNvPr>
          <p:cNvSpPr>
            <a:spLocks noGrp="1"/>
          </p:cNvSpPr>
          <p:nvPr>
            <p:ph type="title"/>
          </p:nvPr>
        </p:nvSpPr>
        <p:spPr/>
        <p:txBody>
          <a:bodyPr>
            <a:normAutofit/>
          </a:bodyPr>
          <a:lstStyle/>
          <a:p>
            <a:br>
              <a:rPr lang="en-IN" sz="1800" dirty="0"/>
            </a:br>
            <a:r>
              <a:rPr lang="en-IN" dirty="0"/>
              <a:t>Platform</a:t>
            </a:r>
            <a:endParaRPr lang="en-IN" sz="1800" dirty="0"/>
          </a:p>
        </p:txBody>
      </p:sp>
      <p:pic>
        <p:nvPicPr>
          <p:cNvPr id="7" name="Content Placeholder 6">
            <a:extLst>
              <a:ext uri="{FF2B5EF4-FFF2-40B4-BE49-F238E27FC236}">
                <a16:creationId xmlns:a16="http://schemas.microsoft.com/office/drawing/2014/main" id="{31DD57E4-546A-4279-9169-E23EEFC26EF0}"/>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43999" b="68331" l="49347" r="83902"/>
                    </a14:imgEffect>
                  </a14:imgLayer>
                </a14:imgProps>
              </a:ext>
              <a:ext uri="{28A0092B-C50C-407E-A947-70E740481C1C}">
                <a14:useLocalDpi xmlns:a14="http://schemas.microsoft.com/office/drawing/2010/main" val="0"/>
              </a:ext>
            </a:extLst>
          </a:blip>
          <a:srcRect l="45028" t="40957" r="11778" b="28627"/>
          <a:stretch/>
        </p:blipFill>
        <p:spPr>
          <a:xfrm>
            <a:off x="7516171" y="2496967"/>
            <a:ext cx="4182493" cy="1656675"/>
          </a:xfrm>
          <a:effectLst>
            <a:outerShdw blurRad="76200" dir="18900000" sy="23000" kx="-1200000" algn="bl" rotWithShape="0">
              <a:prstClr val="black">
                <a:alpha val="20000"/>
              </a:prstClr>
            </a:outerShdw>
          </a:effectLst>
        </p:spPr>
      </p:pic>
      <p:sp>
        <p:nvSpPr>
          <p:cNvPr id="4" name="TextBox 3">
            <a:extLst>
              <a:ext uri="{FF2B5EF4-FFF2-40B4-BE49-F238E27FC236}">
                <a16:creationId xmlns:a16="http://schemas.microsoft.com/office/drawing/2014/main" id="{EEF7001D-F7CE-4A23-980F-A6C2BFB15670}"/>
              </a:ext>
            </a:extLst>
          </p:cNvPr>
          <p:cNvSpPr txBox="1"/>
          <p:nvPr/>
        </p:nvSpPr>
        <p:spPr>
          <a:xfrm>
            <a:off x="301658" y="6094894"/>
            <a:ext cx="4722828" cy="769441"/>
          </a:xfrm>
          <a:prstGeom prst="rect">
            <a:avLst/>
          </a:prstGeom>
          <a:noFill/>
        </p:spPr>
        <p:txBody>
          <a:bodyPr wrap="square" rtlCol="0">
            <a:spAutoFit/>
          </a:bodyPr>
          <a:lstStyle/>
          <a:p>
            <a:r>
              <a:rPr lang="en-IN" sz="2200" b="1" dirty="0">
                <a:solidFill>
                  <a:schemeClr val="bg1"/>
                </a:solidFill>
              </a:rPr>
              <a:t>Processes : Sheet Metal Bending, 			  Welding and Cutting</a:t>
            </a:r>
          </a:p>
        </p:txBody>
      </p:sp>
      <p:pic>
        <p:nvPicPr>
          <p:cNvPr id="8" name="Picture 7">
            <a:extLst>
              <a:ext uri="{FF2B5EF4-FFF2-40B4-BE49-F238E27FC236}">
                <a16:creationId xmlns:a16="http://schemas.microsoft.com/office/drawing/2014/main" id="{AD10BDA2-A5AC-4F7D-82D4-9DC6B7727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1897352"/>
            <a:ext cx="5951662" cy="4197542"/>
          </a:xfrm>
          <a:prstGeom prst="rect">
            <a:avLst/>
          </a:prstGeom>
        </p:spPr>
      </p:pic>
      <p:sp>
        <p:nvSpPr>
          <p:cNvPr id="3" name="Slide Number Placeholder 2">
            <a:extLst>
              <a:ext uri="{FF2B5EF4-FFF2-40B4-BE49-F238E27FC236}">
                <a16:creationId xmlns:a16="http://schemas.microsoft.com/office/drawing/2014/main" id="{775A8BBD-26C0-4AC6-8CF1-F9D3A7BCA2E3}"/>
              </a:ext>
            </a:extLst>
          </p:cNvPr>
          <p:cNvSpPr>
            <a:spLocks noGrp="1"/>
          </p:cNvSpPr>
          <p:nvPr>
            <p:ph type="sldNum" sz="quarter" idx="12"/>
          </p:nvPr>
        </p:nvSpPr>
        <p:spPr/>
        <p:txBody>
          <a:bodyPr/>
          <a:lstStyle/>
          <a:p>
            <a:fld id="{330EA680-D336-4FF7-8B7A-9848BB0A1C32}" type="slidenum">
              <a:rPr lang="en-US" smtClean="0"/>
              <a:t>20</a:t>
            </a:fld>
            <a:endParaRPr lang="en-US"/>
          </a:p>
        </p:txBody>
      </p:sp>
      <p:sp>
        <p:nvSpPr>
          <p:cNvPr id="9" name="TextBox 8">
            <a:extLst>
              <a:ext uri="{FF2B5EF4-FFF2-40B4-BE49-F238E27FC236}">
                <a16:creationId xmlns:a16="http://schemas.microsoft.com/office/drawing/2014/main" id="{405CB780-B5B1-4877-AF83-4AC2902139D9}"/>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
        <p:nvSpPr>
          <p:cNvPr id="10" name="TextBox 9">
            <a:extLst>
              <a:ext uri="{FF2B5EF4-FFF2-40B4-BE49-F238E27FC236}">
                <a16:creationId xmlns:a16="http://schemas.microsoft.com/office/drawing/2014/main" id="{2DB87317-98F6-48A4-BD98-FF1723D87D02}"/>
              </a:ext>
            </a:extLst>
          </p:cNvPr>
          <p:cNvSpPr txBox="1"/>
          <p:nvPr/>
        </p:nvSpPr>
        <p:spPr>
          <a:xfrm>
            <a:off x="7315200" y="6094894"/>
            <a:ext cx="4722828" cy="769441"/>
          </a:xfrm>
          <a:prstGeom prst="rect">
            <a:avLst/>
          </a:prstGeom>
          <a:noFill/>
        </p:spPr>
        <p:txBody>
          <a:bodyPr wrap="square" rtlCol="0">
            <a:spAutoFit/>
          </a:bodyPr>
          <a:lstStyle/>
          <a:p>
            <a:r>
              <a:rPr lang="en-IN" sz="2200" b="1" dirty="0">
                <a:solidFill>
                  <a:schemeClr val="bg1"/>
                </a:solidFill>
              </a:rPr>
              <a:t>Material Required :  Mild Steel 						    Sheet</a:t>
            </a:r>
          </a:p>
        </p:txBody>
      </p:sp>
    </p:spTree>
    <p:extLst>
      <p:ext uri="{BB962C8B-B14F-4D97-AF65-F5344CB8AC3E}">
        <p14:creationId xmlns:p14="http://schemas.microsoft.com/office/powerpoint/2010/main" val="2615434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16BA-E6B9-4ED6-A6B3-83AB929D5EEA}"/>
              </a:ext>
            </a:extLst>
          </p:cNvPr>
          <p:cNvSpPr>
            <a:spLocks noGrp="1"/>
          </p:cNvSpPr>
          <p:nvPr>
            <p:ph type="title"/>
          </p:nvPr>
        </p:nvSpPr>
        <p:spPr/>
        <p:txBody>
          <a:bodyPr>
            <a:normAutofit/>
          </a:bodyPr>
          <a:lstStyle/>
          <a:p>
            <a:br>
              <a:rPr lang="en-IN" sz="1800" dirty="0"/>
            </a:br>
            <a:r>
              <a:rPr lang="en-IN" dirty="0"/>
              <a:t>Scissors</a:t>
            </a:r>
            <a:endParaRPr lang="en-IN" sz="1800" dirty="0"/>
          </a:p>
        </p:txBody>
      </p:sp>
      <p:pic>
        <p:nvPicPr>
          <p:cNvPr id="8" name="Content Placeholder 7">
            <a:extLst>
              <a:ext uri="{FF2B5EF4-FFF2-40B4-BE49-F238E27FC236}">
                <a16:creationId xmlns:a16="http://schemas.microsoft.com/office/drawing/2014/main" id="{AB1743EF-734E-4086-AE6A-79333B8A4BB4}"/>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9352" b="71944" l="50781" r="78229">
                        <a14:foregroundMark x1="71927" y1="48981" x2="71927" y2="48981"/>
                        <a14:foregroundMark x1="73750" y1="48148" x2="73750" y2="48148"/>
                        <a14:foregroundMark x1="71146" y1="46204" x2="71146" y2="46204"/>
                        <a14:foregroundMark x1="67604" y1="42963" x2="67604" y2="42963"/>
                        <a14:foregroundMark x1="70521" y1="44537" x2="70521" y2="44537"/>
                        <a14:foregroundMark x1="70521" y1="44537" x2="70521" y2="44537"/>
                        <a14:foregroundMark x1="58854" y1="52778" x2="58854" y2="52778"/>
                        <a14:foregroundMark x1="67188" y1="47315" x2="67188" y2="47315"/>
                        <a14:foregroundMark x1="65156" y1="50000" x2="65156" y2="50000"/>
                        <a14:foregroundMark x1="65313" y1="50556" x2="65313" y2="50556"/>
                        <a14:foregroundMark x1="65156" y1="51111" x2="65156" y2="51111"/>
                        <a14:foregroundMark x1="73333" y1="49259" x2="73333" y2="49259"/>
                        <a14:foregroundMark x1="73750" y1="47593" x2="73750" y2="47593"/>
                        <a14:foregroundMark x1="74531" y1="47593" x2="74531" y2="47593"/>
                        <a14:foregroundMark x1="71146" y1="44815" x2="71146" y2="44815"/>
                        <a14:foregroundMark x1="71146" y1="44815" x2="71146" y2="44815"/>
                        <a14:foregroundMark x1="71146" y1="44815" x2="71146" y2="44815"/>
                        <a14:foregroundMark x1="63021" y1="40463" x2="73750" y2="46204"/>
                        <a14:foregroundMark x1="70104" y1="44074" x2="67760" y2="42685"/>
                        <a14:foregroundMark x1="62865" y1="39352" x2="62865" y2="39352"/>
                        <a14:foregroundMark x1="62865" y1="40741" x2="62865" y2="40741"/>
                        <a14:foregroundMark x1="63177" y1="39907" x2="63177" y2="39907"/>
                        <a14:foregroundMark x1="63802" y1="40185" x2="63333" y2="40185"/>
                        <a14:foregroundMark x1="64375" y1="41296" x2="63021" y2="39907"/>
                        <a14:foregroundMark x1="72708" y1="45926" x2="74688" y2="47593"/>
                        <a14:foregroundMark x1="58385" y1="71944" x2="58385" y2="71944"/>
                        <a14:foregroundMark x1="58385" y1="70833" x2="58385" y2="70833"/>
                      </a14:backgroundRemoval>
                    </a14:imgEffect>
                  </a14:imgLayer>
                </a14:imgProps>
              </a:ext>
              <a:ext uri="{28A0092B-C50C-407E-A947-70E740481C1C}">
                <a14:useLocalDpi xmlns:a14="http://schemas.microsoft.com/office/drawing/2010/main" val="0"/>
              </a:ext>
            </a:extLst>
          </a:blip>
          <a:srcRect l="47437" t="36106" r="18234" b="25362"/>
          <a:stretch/>
        </p:blipFill>
        <p:spPr>
          <a:xfrm>
            <a:off x="7778248" y="1329136"/>
            <a:ext cx="4503696" cy="2843380"/>
          </a:xfrm>
          <a:effectLst>
            <a:outerShdw blurRad="76200" dir="13500000" sy="23000" kx="1200000" algn="br" rotWithShape="0">
              <a:prstClr val="black">
                <a:alpha val="20000"/>
              </a:prstClr>
            </a:outerShdw>
          </a:effectLst>
        </p:spPr>
      </p:pic>
      <p:sp>
        <p:nvSpPr>
          <p:cNvPr id="4" name="TextBox 3">
            <a:extLst>
              <a:ext uri="{FF2B5EF4-FFF2-40B4-BE49-F238E27FC236}">
                <a16:creationId xmlns:a16="http://schemas.microsoft.com/office/drawing/2014/main" id="{917B7C00-3372-421B-8731-585A8ABBDBD1}"/>
              </a:ext>
            </a:extLst>
          </p:cNvPr>
          <p:cNvSpPr txBox="1"/>
          <p:nvPr/>
        </p:nvSpPr>
        <p:spPr>
          <a:xfrm>
            <a:off x="339365" y="6245723"/>
            <a:ext cx="4722828" cy="430887"/>
          </a:xfrm>
          <a:prstGeom prst="rect">
            <a:avLst/>
          </a:prstGeom>
          <a:noFill/>
        </p:spPr>
        <p:txBody>
          <a:bodyPr wrap="square" rtlCol="0">
            <a:spAutoFit/>
          </a:bodyPr>
          <a:lstStyle/>
          <a:p>
            <a:r>
              <a:rPr lang="en-IN" sz="2200" b="1" dirty="0">
                <a:solidFill>
                  <a:schemeClr val="bg1"/>
                </a:solidFill>
              </a:rPr>
              <a:t>Processes : Cutting and Riveting</a:t>
            </a:r>
          </a:p>
        </p:txBody>
      </p:sp>
      <p:sp>
        <p:nvSpPr>
          <p:cNvPr id="6" name="TextBox 5">
            <a:extLst>
              <a:ext uri="{FF2B5EF4-FFF2-40B4-BE49-F238E27FC236}">
                <a16:creationId xmlns:a16="http://schemas.microsoft.com/office/drawing/2014/main" id="{7A03EA97-3D83-48B5-872C-53EC627E17B6}"/>
              </a:ext>
            </a:extLst>
          </p:cNvPr>
          <p:cNvSpPr txBox="1"/>
          <p:nvPr/>
        </p:nvSpPr>
        <p:spPr>
          <a:xfrm>
            <a:off x="7268066" y="6245723"/>
            <a:ext cx="4722828" cy="430887"/>
          </a:xfrm>
          <a:prstGeom prst="rect">
            <a:avLst/>
          </a:prstGeom>
          <a:noFill/>
        </p:spPr>
        <p:txBody>
          <a:bodyPr wrap="square" rtlCol="0">
            <a:spAutoFit/>
          </a:bodyPr>
          <a:lstStyle/>
          <a:p>
            <a:r>
              <a:rPr lang="en-IN" sz="2200" b="1" dirty="0">
                <a:solidFill>
                  <a:schemeClr val="bg1"/>
                </a:solidFill>
              </a:rPr>
              <a:t>Material Required : Mild Steel Flat</a:t>
            </a:r>
          </a:p>
        </p:txBody>
      </p:sp>
      <p:pic>
        <p:nvPicPr>
          <p:cNvPr id="10" name="Picture 9">
            <a:extLst>
              <a:ext uri="{FF2B5EF4-FFF2-40B4-BE49-F238E27FC236}">
                <a16:creationId xmlns:a16="http://schemas.microsoft.com/office/drawing/2014/main" id="{91E065AE-86D9-46BA-8676-E55923C79F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2307858" y="1064231"/>
            <a:ext cx="4132971" cy="5845529"/>
          </a:xfrm>
          <a:prstGeom prst="rect">
            <a:avLst/>
          </a:prstGeom>
        </p:spPr>
      </p:pic>
      <p:sp>
        <p:nvSpPr>
          <p:cNvPr id="3" name="Slide Number Placeholder 2">
            <a:extLst>
              <a:ext uri="{FF2B5EF4-FFF2-40B4-BE49-F238E27FC236}">
                <a16:creationId xmlns:a16="http://schemas.microsoft.com/office/drawing/2014/main" id="{17936318-430B-46E0-BABE-CD17F3E85F65}"/>
              </a:ext>
            </a:extLst>
          </p:cNvPr>
          <p:cNvSpPr>
            <a:spLocks noGrp="1"/>
          </p:cNvSpPr>
          <p:nvPr>
            <p:ph type="sldNum" sz="quarter" idx="12"/>
          </p:nvPr>
        </p:nvSpPr>
        <p:spPr/>
        <p:txBody>
          <a:bodyPr/>
          <a:lstStyle/>
          <a:p>
            <a:fld id="{330EA680-D336-4FF7-8B7A-9848BB0A1C32}" type="slidenum">
              <a:rPr lang="en-US" smtClean="0"/>
              <a:t>21</a:t>
            </a:fld>
            <a:endParaRPr lang="en-US"/>
          </a:p>
        </p:txBody>
      </p:sp>
      <p:sp>
        <p:nvSpPr>
          <p:cNvPr id="9" name="TextBox 8">
            <a:extLst>
              <a:ext uri="{FF2B5EF4-FFF2-40B4-BE49-F238E27FC236}">
                <a16:creationId xmlns:a16="http://schemas.microsoft.com/office/drawing/2014/main" id="{0A9408B3-87DB-43D6-8E6E-50543DDAFE89}"/>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
        <p:nvSpPr>
          <p:cNvPr id="5" name="TextBox 4">
            <a:extLst>
              <a:ext uri="{FF2B5EF4-FFF2-40B4-BE49-F238E27FC236}">
                <a16:creationId xmlns:a16="http://schemas.microsoft.com/office/drawing/2014/main" id="{27EBA81C-FA06-4D17-AA4E-A72FCEABE645}"/>
              </a:ext>
            </a:extLst>
          </p:cNvPr>
          <p:cNvSpPr txBox="1"/>
          <p:nvPr/>
        </p:nvSpPr>
        <p:spPr>
          <a:xfrm>
            <a:off x="6096000" y="5580668"/>
            <a:ext cx="1366887"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SCALE  1:3</a:t>
            </a:r>
          </a:p>
        </p:txBody>
      </p:sp>
    </p:spTree>
    <p:extLst>
      <p:ext uri="{BB962C8B-B14F-4D97-AF65-F5344CB8AC3E}">
        <p14:creationId xmlns:p14="http://schemas.microsoft.com/office/powerpoint/2010/main" val="1576143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16BA-E6B9-4ED6-A6B3-83AB929D5EEA}"/>
              </a:ext>
            </a:extLst>
          </p:cNvPr>
          <p:cNvSpPr>
            <a:spLocks noGrp="1"/>
          </p:cNvSpPr>
          <p:nvPr>
            <p:ph type="title"/>
          </p:nvPr>
        </p:nvSpPr>
        <p:spPr/>
        <p:txBody>
          <a:bodyPr>
            <a:normAutofit/>
          </a:bodyPr>
          <a:lstStyle/>
          <a:p>
            <a:r>
              <a:rPr lang="en-IN" sz="1800" dirty="0"/>
              <a:t>continued….</a:t>
            </a:r>
            <a:br>
              <a:rPr lang="en-IN" sz="1800" dirty="0"/>
            </a:br>
            <a:r>
              <a:rPr lang="en-IN" dirty="0"/>
              <a:t>Scissors</a:t>
            </a:r>
            <a:endParaRPr lang="en-IN" sz="1800" dirty="0"/>
          </a:p>
        </p:txBody>
      </p:sp>
      <p:pic>
        <p:nvPicPr>
          <p:cNvPr id="8" name="Content Placeholder 7">
            <a:extLst>
              <a:ext uri="{FF2B5EF4-FFF2-40B4-BE49-F238E27FC236}">
                <a16:creationId xmlns:a16="http://schemas.microsoft.com/office/drawing/2014/main" id="{AB1743EF-734E-4086-AE6A-79333B8A4BB4}"/>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9352" b="71944" l="50781" r="78229">
                        <a14:foregroundMark x1="71927" y1="48981" x2="71927" y2="48981"/>
                        <a14:foregroundMark x1="73750" y1="48148" x2="73750" y2="48148"/>
                        <a14:foregroundMark x1="71146" y1="46204" x2="71146" y2="46204"/>
                        <a14:foregroundMark x1="67604" y1="42963" x2="67604" y2="42963"/>
                        <a14:foregroundMark x1="70521" y1="44537" x2="70521" y2="44537"/>
                        <a14:foregroundMark x1="70521" y1="44537" x2="70521" y2="44537"/>
                        <a14:foregroundMark x1="58854" y1="52778" x2="58854" y2="52778"/>
                        <a14:foregroundMark x1="67188" y1="47315" x2="67188" y2="47315"/>
                        <a14:foregroundMark x1="65156" y1="50000" x2="65156" y2="50000"/>
                        <a14:foregroundMark x1="65313" y1="50556" x2="65313" y2="50556"/>
                        <a14:foregroundMark x1="65156" y1="51111" x2="65156" y2="51111"/>
                        <a14:foregroundMark x1="73333" y1="49259" x2="73333" y2="49259"/>
                        <a14:foregroundMark x1="73750" y1="47593" x2="73750" y2="47593"/>
                        <a14:foregroundMark x1="74531" y1="47593" x2="74531" y2="47593"/>
                        <a14:foregroundMark x1="71146" y1="44815" x2="71146" y2="44815"/>
                        <a14:foregroundMark x1="71146" y1="44815" x2="71146" y2="44815"/>
                        <a14:foregroundMark x1="71146" y1="44815" x2="71146" y2="44815"/>
                        <a14:foregroundMark x1="63021" y1="40463" x2="73750" y2="46204"/>
                        <a14:foregroundMark x1="70104" y1="44074" x2="67760" y2="42685"/>
                        <a14:foregroundMark x1="62865" y1="39352" x2="62865" y2="39352"/>
                        <a14:foregroundMark x1="62865" y1="40741" x2="62865" y2="40741"/>
                        <a14:foregroundMark x1="63177" y1="39907" x2="63177" y2="39907"/>
                        <a14:foregroundMark x1="63802" y1="40185" x2="63333" y2="40185"/>
                        <a14:foregroundMark x1="64375" y1="41296" x2="63021" y2="39907"/>
                        <a14:foregroundMark x1="72708" y1="45926" x2="74688" y2="47593"/>
                        <a14:foregroundMark x1="58385" y1="71944" x2="58385" y2="71944"/>
                        <a14:foregroundMark x1="58385" y1="70833" x2="58385" y2="70833"/>
                      </a14:backgroundRemoval>
                    </a14:imgEffect>
                  </a14:imgLayer>
                </a14:imgProps>
              </a:ext>
              <a:ext uri="{28A0092B-C50C-407E-A947-70E740481C1C}">
                <a14:useLocalDpi xmlns:a14="http://schemas.microsoft.com/office/drawing/2010/main" val="0"/>
              </a:ext>
            </a:extLst>
          </a:blip>
          <a:srcRect l="47437" t="36106" r="18234" b="25362"/>
          <a:stretch/>
        </p:blipFill>
        <p:spPr>
          <a:xfrm>
            <a:off x="7778248" y="1329136"/>
            <a:ext cx="4503696" cy="2843380"/>
          </a:xfrm>
          <a:effectLst>
            <a:outerShdw blurRad="76200" dir="13500000" sy="23000" kx="1200000" algn="br" rotWithShape="0">
              <a:prstClr val="black">
                <a:alpha val="20000"/>
              </a:prstClr>
            </a:outerShdw>
          </a:effectLst>
        </p:spPr>
      </p:pic>
      <p:sp>
        <p:nvSpPr>
          <p:cNvPr id="4" name="TextBox 3">
            <a:extLst>
              <a:ext uri="{FF2B5EF4-FFF2-40B4-BE49-F238E27FC236}">
                <a16:creationId xmlns:a16="http://schemas.microsoft.com/office/drawing/2014/main" id="{917B7C00-3372-421B-8731-585A8ABBDBD1}"/>
              </a:ext>
            </a:extLst>
          </p:cNvPr>
          <p:cNvSpPr txBox="1"/>
          <p:nvPr/>
        </p:nvSpPr>
        <p:spPr>
          <a:xfrm>
            <a:off x="339365" y="6245723"/>
            <a:ext cx="4722828" cy="430887"/>
          </a:xfrm>
          <a:prstGeom prst="rect">
            <a:avLst/>
          </a:prstGeom>
          <a:noFill/>
        </p:spPr>
        <p:txBody>
          <a:bodyPr wrap="square" rtlCol="0">
            <a:spAutoFit/>
          </a:bodyPr>
          <a:lstStyle/>
          <a:p>
            <a:r>
              <a:rPr lang="en-IN" sz="2200" b="1" dirty="0">
                <a:solidFill>
                  <a:schemeClr val="bg1"/>
                </a:solidFill>
              </a:rPr>
              <a:t>Processes : Cutting and Riveting</a:t>
            </a:r>
          </a:p>
        </p:txBody>
      </p:sp>
      <p:sp>
        <p:nvSpPr>
          <p:cNvPr id="6" name="TextBox 5">
            <a:extLst>
              <a:ext uri="{FF2B5EF4-FFF2-40B4-BE49-F238E27FC236}">
                <a16:creationId xmlns:a16="http://schemas.microsoft.com/office/drawing/2014/main" id="{7A03EA97-3D83-48B5-872C-53EC627E17B6}"/>
              </a:ext>
            </a:extLst>
          </p:cNvPr>
          <p:cNvSpPr txBox="1"/>
          <p:nvPr/>
        </p:nvSpPr>
        <p:spPr>
          <a:xfrm>
            <a:off x="7268066" y="6245723"/>
            <a:ext cx="4722828" cy="430887"/>
          </a:xfrm>
          <a:prstGeom prst="rect">
            <a:avLst/>
          </a:prstGeom>
          <a:noFill/>
        </p:spPr>
        <p:txBody>
          <a:bodyPr wrap="square" rtlCol="0">
            <a:spAutoFit/>
          </a:bodyPr>
          <a:lstStyle/>
          <a:p>
            <a:r>
              <a:rPr lang="en-IN" sz="2200" b="1" dirty="0">
                <a:solidFill>
                  <a:schemeClr val="bg1"/>
                </a:solidFill>
              </a:rPr>
              <a:t>Material Required : Mild Steel Flat</a:t>
            </a:r>
          </a:p>
        </p:txBody>
      </p:sp>
      <p:pic>
        <p:nvPicPr>
          <p:cNvPr id="10" name="Picture 9">
            <a:extLst>
              <a:ext uri="{FF2B5EF4-FFF2-40B4-BE49-F238E27FC236}">
                <a16:creationId xmlns:a16="http://schemas.microsoft.com/office/drawing/2014/main" id="{91E065AE-86D9-46BA-8676-E55923C79F8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6200000">
            <a:off x="2309238" y="1056186"/>
            <a:ext cx="4139636" cy="5854954"/>
          </a:xfrm>
          <a:prstGeom prst="rect">
            <a:avLst/>
          </a:prstGeom>
        </p:spPr>
      </p:pic>
      <p:sp>
        <p:nvSpPr>
          <p:cNvPr id="3" name="Slide Number Placeholder 2">
            <a:extLst>
              <a:ext uri="{FF2B5EF4-FFF2-40B4-BE49-F238E27FC236}">
                <a16:creationId xmlns:a16="http://schemas.microsoft.com/office/drawing/2014/main" id="{EB9D70CE-EAF8-40B7-8858-4927FC9837FD}"/>
              </a:ext>
            </a:extLst>
          </p:cNvPr>
          <p:cNvSpPr>
            <a:spLocks noGrp="1"/>
          </p:cNvSpPr>
          <p:nvPr>
            <p:ph type="sldNum" sz="quarter" idx="12"/>
          </p:nvPr>
        </p:nvSpPr>
        <p:spPr/>
        <p:txBody>
          <a:bodyPr/>
          <a:lstStyle/>
          <a:p>
            <a:fld id="{330EA680-D336-4FF7-8B7A-9848BB0A1C32}" type="slidenum">
              <a:rPr lang="en-US" smtClean="0"/>
              <a:t>22</a:t>
            </a:fld>
            <a:endParaRPr lang="en-US"/>
          </a:p>
        </p:txBody>
      </p:sp>
      <p:sp>
        <p:nvSpPr>
          <p:cNvPr id="9" name="TextBox 8">
            <a:extLst>
              <a:ext uri="{FF2B5EF4-FFF2-40B4-BE49-F238E27FC236}">
                <a16:creationId xmlns:a16="http://schemas.microsoft.com/office/drawing/2014/main" id="{3B76F08B-6650-44C9-9795-5ABE8BF84396}"/>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1208733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64696-2E2B-4A98-95B7-0CA4E00361AD}"/>
              </a:ext>
            </a:extLst>
          </p:cNvPr>
          <p:cNvSpPr>
            <a:spLocks noGrp="1"/>
          </p:cNvSpPr>
          <p:nvPr>
            <p:ph type="title"/>
          </p:nvPr>
        </p:nvSpPr>
        <p:spPr/>
        <p:txBody>
          <a:bodyPr>
            <a:normAutofit/>
          </a:bodyPr>
          <a:lstStyle/>
          <a:p>
            <a:br>
              <a:rPr lang="en-IN" sz="1800" dirty="0"/>
            </a:br>
            <a:r>
              <a:rPr lang="en-IN" dirty="0"/>
              <a:t>Shafts</a:t>
            </a:r>
            <a:endParaRPr lang="en-IN" sz="1800" dirty="0"/>
          </a:p>
        </p:txBody>
      </p:sp>
      <p:pic>
        <p:nvPicPr>
          <p:cNvPr id="7" name="Content Placeholder 6">
            <a:extLst>
              <a:ext uri="{FF2B5EF4-FFF2-40B4-BE49-F238E27FC236}">
                <a16:creationId xmlns:a16="http://schemas.microsoft.com/office/drawing/2014/main" id="{70345CBE-E02D-440D-8DE5-9F121BE5B32D}"/>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6852" b="74352" l="59219" r="79583">
                        <a14:foregroundMark x1="68542" y1="36944" x2="68542" y2="36944"/>
                        <a14:foregroundMark x1="68385" y1="62593" x2="68385" y2="62593"/>
                        <a14:foregroundMark x1="68698" y1="49537" x2="68698" y2="49537"/>
                        <a14:foregroundMark x1="68542" y1="74352" x2="68542" y2="74352"/>
                        <a14:foregroundMark x1="68385" y1="68056" x2="68385" y2="68056"/>
                        <a14:foregroundMark x1="67917" y1="45370" x2="67917" y2="45370"/>
                        <a14:foregroundMark x1="68542" y1="43796" x2="68542" y2="43796"/>
                        <a14:foregroundMark x1="74375" y1="53056" x2="74375" y2="53056"/>
                        <a14:foregroundMark x1="74688" y1="51944" x2="74688" y2="51944"/>
                        <a14:foregroundMark x1="74375" y1="50833" x2="74375" y2="50833"/>
                      </a14:backgroundRemoval>
                    </a14:imgEffect>
                  </a14:imgLayer>
                </a14:imgProps>
              </a:ext>
              <a:ext uri="{28A0092B-C50C-407E-A947-70E740481C1C}">
                <a14:useLocalDpi xmlns:a14="http://schemas.microsoft.com/office/drawing/2010/main" val="0"/>
              </a:ext>
            </a:extLst>
          </a:blip>
          <a:srcRect l="56711" t="34740" r="17772" b="22903"/>
          <a:stretch/>
        </p:blipFill>
        <p:spPr>
          <a:xfrm>
            <a:off x="8673494" y="1853754"/>
            <a:ext cx="2462880" cy="2299679"/>
          </a:xfrm>
          <a:effectLst>
            <a:outerShdw blurRad="76200" dir="18900000" sy="23000" kx="-1200000" algn="bl" rotWithShape="0">
              <a:prstClr val="black">
                <a:alpha val="20000"/>
              </a:prstClr>
            </a:outerShdw>
          </a:effectLst>
        </p:spPr>
      </p:pic>
      <p:sp>
        <p:nvSpPr>
          <p:cNvPr id="4" name="TextBox 3">
            <a:extLst>
              <a:ext uri="{FF2B5EF4-FFF2-40B4-BE49-F238E27FC236}">
                <a16:creationId xmlns:a16="http://schemas.microsoft.com/office/drawing/2014/main" id="{68953D53-9E67-4655-98FF-5BEDCFE9C0D9}"/>
              </a:ext>
            </a:extLst>
          </p:cNvPr>
          <p:cNvSpPr txBox="1"/>
          <p:nvPr/>
        </p:nvSpPr>
        <p:spPr>
          <a:xfrm>
            <a:off x="339364" y="6245723"/>
            <a:ext cx="4901939" cy="430887"/>
          </a:xfrm>
          <a:prstGeom prst="rect">
            <a:avLst/>
          </a:prstGeom>
          <a:noFill/>
        </p:spPr>
        <p:txBody>
          <a:bodyPr wrap="square" rtlCol="0">
            <a:spAutoFit/>
          </a:bodyPr>
          <a:lstStyle/>
          <a:p>
            <a:r>
              <a:rPr lang="en-IN" sz="2200" b="1" dirty="0">
                <a:solidFill>
                  <a:schemeClr val="bg1"/>
                </a:solidFill>
              </a:rPr>
              <a:t>Processes : Extrusion and Threading</a:t>
            </a:r>
          </a:p>
        </p:txBody>
      </p:sp>
      <p:sp>
        <p:nvSpPr>
          <p:cNvPr id="5" name="TextBox 4">
            <a:extLst>
              <a:ext uri="{FF2B5EF4-FFF2-40B4-BE49-F238E27FC236}">
                <a16:creationId xmlns:a16="http://schemas.microsoft.com/office/drawing/2014/main" id="{E5095EAA-CD58-409E-8591-FA710A8219FB}"/>
              </a:ext>
            </a:extLst>
          </p:cNvPr>
          <p:cNvSpPr txBox="1"/>
          <p:nvPr/>
        </p:nvSpPr>
        <p:spPr>
          <a:xfrm>
            <a:off x="7296346" y="6112591"/>
            <a:ext cx="4722828" cy="769441"/>
          </a:xfrm>
          <a:prstGeom prst="rect">
            <a:avLst/>
          </a:prstGeom>
          <a:noFill/>
        </p:spPr>
        <p:txBody>
          <a:bodyPr wrap="square" rtlCol="0">
            <a:spAutoFit/>
          </a:bodyPr>
          <a:lstStyle/>
          <a:p>
            <a:r>
              <a:rPr lang="en-IN" sz="2200" b="1" dirty="0">
                <a:solidFill>
                  <a:schemeClr val="bg1"/>
                </a:solidFill>
              </a:rPr>
              <a:t>Material Required : Mild Steel 						    Round Rod</a:t>
            </a:r>
          </a:p>
        </p:txBody>
      </p:sp>
      <p:pic>
        <p:nvPicPr>
          <p:cNvPr id="9" name="Picture 8">
            <a:extLst>
              <a:ext uri="{FF2B5EF4-FFF2-40B4-BE49-F238E27FC236}">
                <a16:creationId xmlns:a16="http://schemas.microsoft.com/office/drawing/2014/main" id="{F6AE3ED1-AD77-4624-8E8B-D610998A424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6200000">
            <a:off x="2294839" y="1140083"/>
            <a:ext cx="4070137" cy="5756657"/>
          </a:xfrm>
          <a:prstGeom prst="rect">
            <a:avLst/>
          </a:prstGeom>
        </p:spPr>
      </p:pic>
      <p:pic>
        <p:nvPicPr>
          <p:cNvPr id="11" name="Picture 10">
            <a:extLst>
              <a:ext uri="{FF2B5EF4-FFF2-40B4-BE49-F238E27FC236}">
                <a16:creationId xmlns:a16="http://schemas.microsoft.com/office/drawing/2014/main" id="{82AEAEDC-E071-4CCB-BBDC-DE91042755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5159" y="2173803"/>
            <a:ext cx="2397988" cy="1255197"/>
          </a:xfrm>
          <a:prstGeom prst="rect">
            <a:avLst/>
          </a:prstGeom>
        </p:spPr>
      </p:pic>
      <p:sp>
        <p:nvSpPr>
          <p:cNvPr id="3" name="Slide Number Placeholder 2">
            <a:extLst>
              <a:ext uri="{FF2B5EF4-FFF2-40B4-BE49-F238E27FC236}">
                <a16:creationId xmlns:a16="http://schemas.microsoft.com/office/drawing/2014/main" id="{1A4E97EF-0EDA-4C69-9630-F34299FAA0D7}"/>
              </a:ext>
            </a:extLst>
          </p:cNvPr>
          <p:cNvSpPr>
            <a:spLocks noGrp="1"/>
          </p:cNvSpPr>
          <p:nvPr>
            <p:ph type="sldNum" sz="quarter" idx="12"/>
          </p:nvPr>
        </p:nvSpPr>
        <p:spPr/>
        <p:txBody>
          <a:bodyPr/>
          <a:lstStyle/>
          <a:p>
            <a:fld id="{330EA680-D336-4FF7-8B7A-9848BB0A1C32}" type="slidenum">
              <a:rPr lang="en-US" smtClean="0"/>
              <a:t>23</a:t>
            </a:fld>
            <a:endParaRPr lang="en-US"/>
          </a:p>
        </p:txBody>
      </p:sp>
      <p:sp>
        <p:nvSpPr>
          <p:cNvPr id="10" name="TextBox 9">
            <a:extLst>
              <a:ext uri="{FF2B5EF4-FFF2-40B4-BE49-F238E27FC236}">
                <a16:creationId xmlns:a16="http://schemas.microsoft.com/office/drawing/2014/main" id="{7DFE3469-1B3A-4D49-A8A5-F374640B1590}"/>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1413496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64696-2E2B-4A98-95B7-0CA4E00361AD}"/>
              </a:ext>
            </a:extLst>
          </p:cNvPr>
          <p:cNvSpPr>
            <a:spLocks noGrp="1"/>
          </p:cNvSpPr>
          <p:nvPr>
            <p:ph type="title"/>
          </p:nvPr>
        </p:nvSpPr>
        <p:spPr/>
        <p:txBody>
          <a:bodyPr>
            <a:normAutofit/>
          </a:bodyPr>
          <a:lstStyle/>
          <a:p>
            <a:br>
              <a:rPr lang="en-IN" sz="1800" dirty="0"/>
            </a:br>
            <a:r>
              <a:rPr lang="en-IN" dirty="0"/>
              <a:t>Sliding rod</a:t>
            </a:r>
            <a:endParaRPr lang="en-IN" sz="1800" dirty="0"/>
          </a:p>
        </p:txBody>
      </p:sp>
      <p:sp>
        <p:nvSpPr>
          <p:cNvPr id="4" name="TextBox 3">
            <a:extLst>
              <a:ext uri="{FF2B5EF4-FFF2-40B4-BE49-F238E27FC236}">
                <a16:creationId xmlns:a16="http://schemas.microsoft.com/office/drawing/2014/main" id="{68953D53-9E67-4655-98FF-5BEDCFE9C0D9}"/>
              </a:ext>
            </a:extLst>
          </p:cNvPr>
          <p:cNvSpPr txBox="1"/>
          <p:nvPr/>
        </p:nvSpPr>
        <p:spPr>
          <a:xfrm>
            <a:off x="276882" y="6135797"/>
            <a:ext cx="4901939" cy="769441"/>
          </a:xfrm>
          <a:prstGeom prst="rect">
            <a:avLst/>
          </a:prstGeom>
          <a:noFill/>
        </p:spPr>
        <p:txBody>
          <a:bodyPr wrap="square" rtlCol="0">
            <a:spAutoFit/>
          </a:bodyPr>
          <a:lstStyle/>
          <a:p>
            <a:r>
              <a:rPr lang="en-IN" sz="2200" b="1" dirty="0">
                <a:solidFill>
                  <a:schemeClr val="bg1"/>
                </a:solidFill>
              </a:rPr>
              <a:t>Processes : Casting, Welding, 					 and Threading</a:t>
            </a:r>
          </a:p>
        </p:txBody>
      </p:sp>
      <p:sp>
        <p:nvSpPr>
          <p:cNvPr id="5" name="TextBox 4">
            <a:extLst>
              <a:ext uri="{FF2B5EF4-FFF2-40B4-BE49-F238E27FC236}">
                <a16:creationId xmlns:a16="http://schemas.microsoft.com/office/drawing/2014/main" id="{E5095EAA-CD58-409E-8591-FA710A8219FB}"/>
              </a:ext>
            </a:extLst>
          </p:cNvPr>
          <p:cNvSpPr txBox="1"/>
          <p:nvPr/>
        </p:nvSpPr>
        <p:spPr>
          <a:xfrm>
            <a:off x="6909847" y="6112591"/>
            <a:ext cx="5109327" cy="769441"/>
          </a:xfrm>
          <a:prstGeom prst="rect">
            <a:avLst/>
          </a:prstGeom>
          <a:noFill/>
        </p:spPr>
        <p:txBody>
          <a:bodyPr wrap="square" rtlCol="0">
            <a:spAutoFit/>
          </a:bodyPr>
          <a:lstStyle/>
          <a:p>
            <a:r>
              <a:rPr lang="en-IN" sz="2200" b="1" dirty="0">
                <a:solidFill>
                  <a:schemeClr val="bg1"/>
                </a:solidFill>
              </a:rPr>
              <a:t>Material Required : Mild Steel Square 					   Rod and cast iron</a:t>
            </a:r>
          </a:p>
        </p:txBody>
      </p:sp>
      <p:pic>
        <p:nvPicPr>
          <p:cNvPr id="9" name="Picture 8">
            <a:extLst>
              <a:ext uri="{FF2B5EF4-FFF2-40B4-BE49-F238E27FC236}">
                <a16:creationId xmlns:a16="http://schemas.microsoft.com/office/drawing/2014/main" id="{F6AE3ED1-AD77-4624-8E8B-D610998A424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1579" y="1853754"/>
            <a:ext cx="5999101" cy="4282043"/>
          </a:xfrm>
          <a:prstGeom prst="rect">
            <a:avLst/>
          </a:prstGeom>
        </p:spPr>
      </p:pic>
      <p:pic>
        <p:nvPicPr>
          <p:cNvPr id="10" name="Picture 9">
            <a:extLst>
              <a:ext uri="{FF2B5EF4-FFF2-40B4-BE49-F238E27FC236}">
                <a16:creationId xmlns:a16="http://schemas.microsoft.com/office/drawing/2014/main" id="{44C3FA1A-F8EF-4314-8A21-A902C177253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865" b="90716" l="9965" r="89947">
                        <a14:foregroundMark x1="27866" y1="90716" x2="27866" y2="90716"/>
                        <a14:backgroundMark x1="32451" y1="86074" x2="32451" y2="86074"/>
                      </a14:backgroundRemoval>
                    </a14:imgEffect>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l="22185" t="25637" r="22415" b="6325"/>
          <a:stretch/>
        </p:blipFill>
        <p:spPr>
          <a:xfrm>
            <a:off x="8304865" y="2463303"/>
            <a:ext cx="3041672" cy="1703077"/>
          </a:xfrm>
          <a:prstGeom prst="rect">
            <a:avLst/>
          </a:prstGeom>
          <a:effectLst>
            <a:outerShdw blurRad="76200" dir="18900000" sy="23000" kx="-1200000" algn="bl" rotWithShape="0">
              <a:prstClr val="black">
                <a:alpha val="20000"/>
              </a:prstClr>
            </a:outerShdw>
          </a:effectLst>
        </p:spPr>
      </p:pic>
      <p:sp>
        <p:nvSpPr>
          <p:cNvPr id="12" name="Slide Number Placeholder 11">
            <a:extLst>
              <a:ext uri="{FF2B5EF4-FFF2-40B4-BE49-F238E27FC236}">
                <a16:creationId xmlns:a16="http://schemas.microsoft.com/office/drawing/2014/main" id="{11AF982C-86EA-433B-829B-CD5045EF9F16}"/>
              </a:ext>
            </a:extLst>
          </p:cNvPr>
          <p:cNvSpPr>
            <a:spLocks noGrp="1"/>
          </p:cNvSpPr>
          <p:nvPr>
            <p:ph type="sldNum" sz="quarter" idx="12"/>
          </p:nvPr>
        </p:nvSpPr>
        <p:spPr/>
        <p:txBody>
          <a:bodyPr/>
          <a:lstStyle/>
          <a:p>
            <a:fld id="{330EA680-D336-4FF7-8B7A-9848BB0A1C32}" type="slidenum">
              <a:rPr lang="en-US" smtClean="0"/>
              <a:t>24</a:t>
            </a:fld>
            <a:endParaRPr lang="en-US"/>
          </a:p>
        </p:txBody>
      </p:sp>
      <p:sp>
        <p:nvSpPr>
          <p:cNvPr id="13" name="TextBox 12">
            <a:extLst>
              <a:ext uri="{FF2B5EF4-FFF2-40B4-BE49-F238E27FC236}">
                <a16:creationId xmlns:a16="http://schemas.microsoft.com/office/drawing/2014/main" id="{2B813A32-6638-4AB6-82B8-9369CB3B64DB}"/>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3438230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16BA-E6B9-4ED6-A6B3-83AB929D5EEA}"/>
              </a:ext>
            </a:extLst>
          </p:cNvPr>
          <p:cNvSpPr>
            <a:spLocks noGrp="1"/>
          </p:cNvSpPr>
          <p:nvPr>
            <p:ph type="title"/>
          </p:nvPr>
        </p:nvSpPr>
        <p:spPr/>
        <p:txBody>
          <a:bodyPr>
            <a:normAutofit/>
          </a:bodyPr>
          <a:lstStyle/>
          <a:p>
            <a:br>
              <a:rPr lang="en-IN" sz="1800" dirty="0"/>
            </a:br>
            <a:r>
              <a:rPr lang="en-IN" dirty="0"/>
              <a:t>Gears and chain</a:t>
            </a:r>
            <a:endParaRPr lang="en-IN" sz="1800" dirty="0"/>
          </a:p>
        </p:txBody>
      </p:sp>
      <p:pic>
        <p:nvPicPr>
          <p:cNvPr id="7" name="Content Placeholder 6">
            <a:extLst>
              <a:ext uri="{FF2B5EF4-FFF2-40B4-BE49-F238E27FC236}">
                <a16:creationId xmlns:a16="http://schemas.microsoft.com/office/drawing/2014/main" id="{5D9B79A3-CBD9-481B-9D16-105EDFEF6CEA}"/>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8981" b="74722" l="50208" r="83021">
                        <a14:foregroundMark x1="64375" y1="74722" x2="64375" y2="74722"/>
                        <a14:foregroundMark x1="69792" y1="38889" x2="69792" y2="38889"/>
                      </a14:backgroundRemoval>
                    </a14:imgEffect>
                  </a14:imgLayer>
                </a14:imgProps>
              </a:ext>
              <a:ext uri="{28A0092B-C50C-407E-A947-70E740481C1C}">
                <a14:useLocalDpi xmlns:a14="http://schemas.microsoft.com/office/drawing/2010/main" val="0"/>
              </a:ext>
            </a:extLst>
          </a:blip>
          <a:srcRect l="46105" t="34740" r="12853" b="22083"/>
          <a:stretch/>
        </p:blipFill>
        <p:spPr>
          <a:xfrm>
            <a:off x="7772204" y="2038883"/>
            <a:ext cx="3714552" cy="2198125"/>
          </a:xfrm>
          <a:effectLst>
            <a:outerShdw blurRad="76200" dir="18900000" sy="23000" kx="-1200000" algn="bl" rotWithShape="0">
              <a:prstClr val="black">
                <a:alpha val="20000"/>
              </a:prstClr>
            </a:outerShdw>
          </a:effectLst>
        </p:spPr>
      </p:pic>
      <p:sp>
        <p:nvSpPr>
          <p:cNvPr id="4" name="TextBox 3">
            <a:extLst>
              <a:ext uri="{FF2B5EF4-FFF2-40B4-BE49-F238E27FC236}">
                <a16:creationId xmlns:a16="http://schemas.microsoft.com/office/drawing/2014/main" id="{917B7C00-3372-421B-8731-585A8ABBDBD1}"/>
              </a:ext>
            </a:extLst>
          </p:cNvPr>
          <p:cNvSpPr txBox="1"/>
          <p:nvPr/>
        </p:nvSpPr>
        <p:spPr>
          <a:xfrm>
            <a:off x="339365" y="6088559"/>
            <a:ext cx="4722828" cy="769441"/>
          </a:xfrm>
          <a:prstGeom prst="rect">
            <a:avLst/>
          </a:prstGeom>
          <a:noFill/>
        </p:spPr>
        <p:txBody>
          <a:bodyPr wrap="square" rtlCol="0">
            <a:spAutoFit/>
          </a:bodyPr>
          <a:lstStyle/>
          <a:p>
            <a:r>
              <a:rPr lang="en-IN" sz="2200" b="1" dirty="0">
                <a:solidFill>
                  <a:schemeClr val="bg1"/>
                </a:solidFill>
              </a:rPr>
              <a:t>Processes : Sand Mould Casting 			 and Galvanization</a:t>
            </a:r>
          </a:p>
        </p:txBody>
      </p:sp>
      <p:sp>
        <p:nvSpPr>
          <p:cNvPr id="6" name="TextBox 5">
            <a:extLst>
              <a:ext uri="{FF2B5EF4-FFF2-40B4-BE49-F238E27FC236}">
                <a16:creationId xmlns:a16="http://schemas.microsoft.com/office/drawing/2014/main" id="{7A03EA97-3D83-48B5-872C-53EC627E17B6}"/>
              </a:ext>
            </a:extLst>
          </p:cNvPr>
          <p:cNvSpPr txBox="1"/>
          <p:nvPr/>
        </p:nvSpPr>
        <p:spPr>
          <a:xfrm>
            <a:off x="7607431" y="6248815"/>
            <a:ext cx="4722828" cy="769441"/>
          </a:xfrm>
          <a:prstGeom prst="rect">
            <a:avLst/>
          </a:prstGeom>
          <a:noFill/>
        </p:spPr>
        <p:txBody>
          <a:bodyPr wrap="square" rtlCol="0">
            <a:spAutoFit/>
          </a:bodyPr>
          <a:lstStyle/>
          <a:p>
            <a:r>
              <a:rPr lang="en-IN" sz="2200" b="1" dirty="0">
                <a:solidFill>
                  <a:schemeClr val="bg1"/>
                </a:solidFill>
              </a:rPr>
              <a:t>Material Required : Cast Iron  						   </a:t>
            </a:r>
          </a:p>
        </p:txBody>
      </p:sp>
      <p:pic>
        <p:nvPicPr>
          <p:cNvPr id="9" name="Picture 8">
            <a:extLst>
              <a:ext uri="{FF2B5EF4-FFF2-40B4-BE49-F238E27FC236}">
                <a16:creationId xmlns:a16="http://schemas.microsoft.com/office/drawing/2014/main" id="{6CD77DBD-009E-4E1C-A4B4-B220F23C9F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2321689" y="1018723"/>
            <a:ext cx="4199726" cy="5939945"/>
          </a:xfrm>
          <a:prstGeom prst="rect">
            <a:avLst/>
          </a:prstGeom>
        </p:spPr>
      </p:pic>
      <p:sp>
        <p:nvSpPr>
          <p:cNvPr id="3" name="Slide Number Placeholder 2">
            <a:extLst>
              <a:ext uri="{FF2B5EF4-FFF2-40B4-BE49-F238E27FC236}">
                <a16:creationId xmlns:a16="http://schemas.microsoft.com/office/drawing/2014/main" id="{959183E1-2DE4-475C-9665-9F35A5C3291F}"/>
              </a:ext>
            </a:extLst>
          </p:cNvPr>
          <p:cNvSpPr>
            <a:spLocks noGrp="1"/>
          </p:cNvSpPr>
          <p:nvPr>
            <p:ph type="sldNum" sz="quarter" idx="12"/>
          </p:nvPr>
        </p:nvSpPr>
        <p:spPr/>
        <p:txBody>
          <a:bodyPr/>
          <a:lstStyle/>
          <a:p>
            <a:fld id="{330EA680-D336-4FF7-8B7A-9848BB0A1C32}" type="slidenum">
              <a:rPr lang="en-US" smtClean="0"/>
              <a:t>25</a:t>
            </a:fld>
            <a:endParaRPr lang="en-US"/>
          </a:p>
        </p:txBody>
      </p:sp>
      <p:sp>
        <p:nvSpPr>
          <p:cNvPr id="8" name="TextBox 7">
            <a:extLst>
              <a:ext uri="{FF2B5EF4-FFF2-40B4-BE49-F238E27FC236}">
                <a16:creationId xmlns:a16="http://schemas.microsoft.com/office/drawing/2014/main" id="{C4E8D44E-F645-4138-9C4F-2A76A86BC3D5}"/>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
        <p:nvSpPr>
          <p:cNvPr id="10" name="TextBox 9">
            <a:extLst>
              <a:ext uri="{FF2B5EF4-FFF2-40B4-BE49-F238E27FC236}">
                <a16:creationId xmlns:a16="http://schemas.microsoft.com/office/drawing/2014/main" id="{FFBECC8B-CF34-484A-9317-29170B4C7119}"/>
              </a:ext>
            </a:extLst>
          </p:cNvPr>
          <p:cNvSpPr txBox="1"/>
          <p:nvPr/>
        </p:nvSpPr>
        <p:spPr>
          <a:xfrm>
            <a:off x="6096000" y="5580668"/>
            <a:ext cx="1366887"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SCALE  3:1</a:t>
            </a:r>
          </a:p>
        </p:txBody>
      </p:sp>
    </p:spTree>
    <p:extLst>
      <p:ext uri="{BB962C8B-B14F-4D97-AF65-F5344CB8AC3E}">
        <p14:creationId xmlns:p14="http://schemas.microsoft.com/office/powerpoint/2010/main" val="108284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16BA-E6B9-4ED6-A6B3-83AB929D5EEA}"/>
              </a:ext>
            </a:extLst>
          </p:cNvPr>
          <p:cNvSpPr>
            <a:spLocks noGrp="1"/>
          </p:cNvSpPr>
          <p:nvPr>
            <p:ph type="title"/>
          </p:nvPr>
        </p:nvSpPr>
        <p:spPr/>
        <p:txBody>
          <a:bodyPr>
            <a:normAutofit/>
          </a:bodyPr>
          <a:lstStyle/>
          <a:p>
            <a:r>
              <a:rPr lang="en-IN" sz="1800" dirty="0"/>
              <a:t>continued….</a:t>
            </a:r>
            <a:br>
              <a:rPr lang="en-IN" sz="1800" dirty="0"/>
            </a:br>
            <a:r>
              <a:rPr lang="en-IN" dirty="0"/>
              <a:t>Gears and chain</a:t>
            </a:r>
            <a:endParaRPr lang="en-IN" sz="1800" dirty="0"/>
          </a:p>
        </p:txBody>
      </p:sp>
      <p:pic>
        <p:nvPicPr>
          <p:cNvPr id="7" name="Content Placeholder 6">
            <a:extLst>
              <a:ext uri="{FF2B5EF4-FFF2-40B4-BE49-F238E27FC236}">
                <a16:creationId xmlns:a16="http://schemas.microsoft.com/office/drawing/2014/main" id="{5D9B79A3-CBD9-481B-9D16-105EDFEF6CEA}"/>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8981" b="74722" l="50208" r="83021">
                        <a14:foregroundMark x1="64375" y1="74722" x2="64375" y2="74722"/>
                        <a14:foregroundMark x1="69792" y1="38889" x2="69792" y2="38889"/>
                      </a14:backgroundRemoval>
                    </a14:imgEffect>
                  </a14:imgLayer>
                </a14:imgProps>
              </a:ext>
              <a:ext uri="{28A0092B-C50C-407E-A947-70E740481C1C}">
                <a14:useLocalDpi xmlns:a14="http://schemas.microsoft.com/office/drawing/2010/main" val="0"/>
              </a:ext>
            </a:extLst>
          </a:blip>
          <a:srcRect l="46105" t="34740" r="12853" b="22083"/>
          <a:stretch/>
        </p:blipFill>
        <p:spPr>
          <a:xfrm>
            <a:off x="7772204" y="2038883"/>
            <a:ext cx="3714552" cy="2198125"/>
          </a:xfrm>
          <a:effectLst>
            <a:outerShdw blurRad="76200" dir="18900000" sy="23000" kx="-1200000" algn="bl" rotWithShape="0">
              <a:prstClr val="black">
                <a:alpha val="20000"/>
              </a:prstClr>
            </a:outerShdw>
          </a:effectLst>
        </p:spPr>
      </p:pic>
      <p:sp>
        <p:nvSpPr>
          <p:cNvPr id="4" name="TextBox 3">
            <a:extLst>
              <a:ext uri="{FF2B5EF4-FFF2-40B4-BE49-F238E27FC236}">
                <a16:creationId xmlns:a16="http://schemas.microsoft.com/office/drawing/2014/main" id="{917B7C00-3372-421B-8731-585A8ABBDBD1}"/>
              </a:ext>
            </a:extLst>
          </p:cNvPr>
          <p:cNvSpPr txBox="1"/>
          <p:nvPr/>
        </p:nvSpPr>
        <p:spPr>
          <a:xfrm>
            <a:off x="339365" y="6088559"/>
            <a:ext cx="4722828" cy="769441"/>
          </a:xfrm>
          <a:prstGeom prst="rect">
            <a:avLst/>
          </a:prstGeom>
          <a:noFill/>
        </p:spPr>
        <p:txBody>
          <a:bodyPr wrap="square" rtlCol="0">
            <a:spAutoFit/>
          </a:bodyPr>
          <a:lstStyle/>
          <a:p>
            <a:r>
              <a:rPr lang="en-IN" sz="2200" b="1" dirty="0">
                <a:solidFill>
                  <a:schemeClr val="bg1"/>
                </a:solidFill>
              </a:rPr>
              <a:t>Processes : Sand Mould Casting 			 and Galvanization</a:t>
            </a:r>
          </a:p>
        </p:txBody>
      </p:sp>
      <p:pic>
        <p:nvPicPr>
          <p:cNvPr id="9" name="Picture 8">
            <a:extLst>
              <a:ext uri="{FF2B5EF4-FFF2-40B4-BE49-F238E27FC236}">
                <a16:creationId xmlns:a16="http://schemas.microsoft.com/office/drawing/2014/main" id="{6CD77DBD-009E-4E1C-A4B4-B220F23C9F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6200000">
            <a:off x="2321689" y="1018724"/>
            <a:ext cx="4199726" cy="5939943"/>
          </a:xfrm>
          <a:prstGeom prst="rect">
            <a:avLst/>
          </a:prstGeom>
        </p:spPr>
      </p:pic>
      <p:sp>
        <p:nvSpPr>
          <p:cNvPr id="8" name="TextBox 7">
            <a:extLst>
              <a:ext uri="{FF2B5EF4-FFF2-40B4-BE49-F238E27FC236}">
                <a16:creationId xmlns:a16="http://schemas.microsoft.com/office/drawing/2014/main" id="{49C5B556-190B-46BA-A5E0-16AD796CD7A0}"/>
              </a:ext>
            </a:extLst>
          </p:cNvPr>
          <p:cNvSpPr txBox="1"/>
          <p:nvPr/>
        </p:nvSpPr>
        <p:spPr>
          <a:xfrm>
            <a:off x="7607431" y="6248815"/>
            <a:ext cx="4722828" cy="769441"/>
          </a:xfrm>
          <a:prstGeom prst="rect">
            <a:avLst/>
          </a:prstGeom>
          <a:noFill/>
        </p:spPr>
        <p:txBody>
          <a:bodyPr wrap="square" rtlCol="0">
            <a:spAutoFit/>
          </a:bodyPr>
          <a:lstStyle/>
          <a:p>
            <a:r>
              <a:rPr lang="en-IN" sz="2200" b="1" dirty="0">
                <a:solidFill>
                  <a:schemeClr val="bg1"/>
                </a:solidFill>
              </a:rPr>
              <a:t>Material Required : Cast Iron  						   </a:t>
            </a:r>
          </a:p>
        </p:txBody>
      </p:sp>
      <p:sp>
        <p:nvSpPr>
          <p:cNvPr id="3" name="Slide Number Placeholder 2">
            <a:extLst>
              <a:ext uri="{FF2B5EF4-FFF2-40B4-BE49-F238E27FC236}">
                <a16:creationId xmlns:a16="http://schemas.microsoft.com/office/drawing/2014/main" id="{8C152F57-4CD4-47F5-8DD2-945B3C16A24B}"/>
              </a:ext>
            </a:extLst>
          </p:cNvPr>
          <p:cNvSpPr>
            <a:spLocks noGrp="1"/>
          </p:cNvSpPr>
          <p:nvPr>
            <p:ph type="sldNum" sz="quarter" idx="12"/>
          </p:nvPr>
        </p:nvSpPr>
        <p:spPr/>
        <p:txBody>
          <a:bodyPr/>
          <a:lstStyle/>
          <a:p>
            <a:fld id="{330EA680-D336-4FF7-8B7A-9848BB0A1C32}" type="slidenum">
              <a:rPr lang="en-US" smtClean="0"/>
              <a:t>26</a:t>
            </a:fld>
            <a:endParaRPr lang="en-US"/>
          </a:p>
        </p:txBody>
      </p:sp>
      <p:sp>
        <p:nvSpPr>
          <p:cNvPr id="10" name="TextBox 9">
            <a:extLst>
              <a:ext uri="{FF2B5EF4-FFF2-40B4-BE49-F238E27FC236}">
                <a16:creationId xmlns:a16="http://schemas.microsoft.com/office/drawing/2014/main" id="{04711F23-F942-48BA-9727-FC29FA20A90D}"/>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106640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16BA-E6B9-4ED6-A6B3-83AB929D5EEA}"/>
              </a:ext>
            </a:extLst>
          </p:cNvPr>
          <p:cNvSpPr>
            <a:spLocks noGrp="1"/>
          </p:cNvSpPr>
          <p:nvPr>
            <p:ph type="title"/>
          </p:nvPr>
        </p:nvSpPr>
        <p:spPr/>
        <p:txBody>
          <a:bodyPr>
            <a:normAutofit/>
          </a:bodyPr>
          <a:lstStyle/>
          <a:p>
            <a:br>
              <a:rPr lang="en-IN" sz="1800" dirty="0"/>
            </a:br>
            <a:r>
              <a:rPr lang="en-IN" dirty="0"/>
              <a:t>bevel Gear</a:t>
            </a:r>
            <a:endParaRPr lang="en-IN" sz="1800" dirty="0"/>
          </a:p>
        </p:txBody>
      </p:sp>
      <p:pic>
        <p:nvPicPr>
          <p:cNvPr id="7" name="Content Placeholder 6">
            <a:extLst>
              <a:ext uri="{FF2B5EF4-FFF2-40B4-BE49-F238E27FC236}">
                <a16:creationId xmlns:a16="http://schemas.microsoft.com/office/drawing/2014/main" id="{0B84BC45-1FCA-4586-8ECA-982854DCC7F0}"/>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ackgroundRemoval t="39167" b="76296" l="50625" r="77448">
                        <a14:foregroundMark x1="63385" y1="39444" x2="63385" y2="39444"/>
                        <a14:foregroundMark x1="66042" y1="39167" x2="66042" y2="39167"/>
                        <a14:foregroundMark x1="65573" y1="76296" x2="65573" y2="76296"/>
                      </a14:backgroundRemoval>
                    </a14:imgEffect>
                  </a14:imgLayer>
                </a14:imgProps>
              </a:ext>
              <a:ext uri="{28A0092B-C50C-407E-A947-70E740481C1C}">
                <a14:useLocalDpi xmlns:a14="http://schemas.microsoft.com/office/drawing/2010/main" val="0"/>
              </a:ext>
            </a:extLst>
          </a:blip>
          <a:srcRect l="47409" t="35540" r="19204" b="21309"/>
          <a:stretch/>
        </p:blipFill>
        <p:spPr>
          <a:xfrm>
            <a:off x="8550111" y="1813803"/>
            <a:ext cx="3327663" cy="2419190"/>
          </a:xfrm>
          <a:effectLst>
            <a:outerShdw blurRad="76200" dir="13500000" sy="23000" kx="1200000" algn="br" rotWithShape="0">
              <a:prstClr val="black">
                <a:alpha val="20000"/>
              </a:prstClr>
            </a:outerShdw>
          </a:effectLst>
        </p:spPr>
      </p:pic>
      <p:sp>
        <p:nvSpPr>
          <p:cNvPr id="4" name="TextBox 3">
            <a:extLst>
              <a:ext uri="{FF2B5EF4-FFF2-40B4-BE49-F238E27FC236}">
                <a16:creationId xmlns:a16="http://schemas.microsoft.com/office/drawing/2014/main" id="{917B7C00-3372-421B-8731-585A8ABBDBD1}"/>
              </a:ext>
            </a:extLst>
          </p:cNvPr>
          <p:cNvSpPr txBox="1"/>
          <p:nvPr/>
        </p:nvSpPr>
        <p:spPr>
          <a:xfrm>
            <a:off x="339365" y="6088559"/>
            <a:ext cx="4722828" cy="769441"/>
          </a:xfrm>
          <a:prstGeom prst="rect">
            <a:avLst/>
          </a:prstGeom>
          <a:noFill/>
        </p:spPr>
        <p:txBody>
          <a:bodyPr wrap="square" rtlCol="0">
            <a:spAutoFit/>
          </a:bodyPr>
          <a:lstStyle/>
          <a:p>
            <a:r>
              <a:rPr lang="en-IN" sz="2200" b="1" dirty="0">
                <a:solidFill>
                  <a:schemeClr val="bg1"/>
                </a:solidFill>
              </a:rPr>
              <a:t>Processes : Investment Casting 				 and Galvanization</a:t>
            </a:r>
          </a:p>
        </p:txBody>
      </p:sp>
      <p:pic>
        <p:nvPicPr>
          <p:cNvPr id="9" name="Picture 8">
            <a:extLst>
              <a:ext uri="{FF2B5EF4-FFF2-40B4-BE49-F238E27FC236}">
                <a16:creationId xmlns:a16="http://schemas.microsoft.com/office/drawing/2014/main" id="{19EFBAEC-6BDB-41D5-A110-AD4BACCF56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2314651" y="1059729"/>
            <a:ext cx="4165758" cy="5891901"/>
          </a:xfrm>
          <a:prstGeom prst="rect">
            <a:avLst/>
          </a:prstGeom>
        </p:spPr>
      </p:pic>
      <p:sp>
        <p:nvSpPr>
          <p:cNvPr id="8" name="TextBox 7">
            <a:extLst>
              <a:ext uri="{FF2B5EF4-FFF2-40B4-BE49-F238E27FC236}">
                <a16:creationId xmlns:a16="http://schemas.microsoft.com/office/drawing/2014/main" id="{6508983A-86E1-4DCF-981E-04CAE8AFB2F6}"/>
              </a:ext>
            </a:extLst>
          </p:cNvPr>
          <p:cNvSpPr txBox="1"/>
          <p:nvPr/>
        </p:nvSpPr>
        <p:spPr>
          <a:xfrm>
            <a:off x="7607431" y="6248815"/>
            <a:ext cx="4722828" cy="769441"/>
          </a:xfrm>
          <a:prstGeom prst="rect">
            <a:avLst/>
          </a:prstGeom>
          <a:noFill/>
        </p:spPr>
        <p:txBody>
          <a:bodyPr wrap="square" rtlCol="0">
            <a:spAutoFit/>
          </a:bodyPr>
          <a:lstStyle/>
          <a:p>
            <a:r>
              <a:rPr lang="en-IN" sz="2200" b="1" dirty="0">
                <a:solidFill>
                  <a:schemeClr val="bg1"/>
                </a:solidFill>
              </a:rPr>
              <a:t>Material Required : Cast Iron  						   </a:t>
            </a:r>
          </a:p>
        </p:txBody>
      </p:sp>
      <p:sp>
        <p:nvSpPr>
          <p:cNvPr id="3" name="Slide Number Placeholder 2">
            <a:extLst>
              <a:ext uri="{FF2B5EF4-FFF2-40B4-BE49-F238E27FC236}">
                <a16:creationId xmlns:a16="http://schemas.microsoft.com/office/drawing/2014/main" id="{E6AD9075-BCE7-45E8-B4E4-1361829611E3}"/>
              </a:ext>
            </a:extLst>
          </p:cNvPr>
          <p:cNvSpPr>
            <a:spLocks noGrp="1"/>
          </p:cNvSpPr>
          <p:nvPr>
            <p:ph type="sldNum" sz="quarter" idx="12"/>
          </p:nvPr>
        </p:nvSpPr>
        <p:spPr/>
        <p:txBody>
          <a:bodyPr/>
          <a:lstStyle/>
          <a:p>
            <a:fld id="{330EA680-D336-4FF7-8B7A-9848BB0A1C32}" type="slidenum">
              <a:rPr lang="en-US" smtClean="0"/>
              <a:t>27</a:t>
            </a:fld>
            <a:endParaRPr lang="en-US"/>
          </a:p>
        </p:txBody>
      </p:sp>
      <p:sp>
        <p:nvSpPr>
          <p:cNvPr id="10" name="TextBox 9">
            <a:extLst>
              <a:ext uri="{FF2B5EF4-FFF2-40B4-BE49-F238E27FC236}">
                <a16:creationId xmlns:a16="http://schemas.microsoft.com/office/drawing/2014/main" id="{C654E0F1-9EEA-4EFB-993C-66508B473F86}"/>
              </a:ext>
            </a:extLst>
          </p:cNvPr>
          <p:cNvSpPr txBox="1"/>
          <p:nvPr/>
        </p:nvSpPr>
        <p:spPr>
          <a:xfrm>
            <a:off x="7484882" y="150829"/>
            <a:ext cx="4072380" cy="369332"/>
          </a:xfrm>
          <a:prstGeom prst="rect">
            <a:avLst/>
          </a:prstGeom>
          <a:noFill/>
        </p:spPr>
        <p:txBody>
          <a:bodyPr wrap="square" rtlCol="0">
            <a:spAutoFit/>
          </a:bodyPr>
          <a:lstStyle/>
          <a:p>
            <a:r>
              <a:rPr lang="en-IN" dirty="0"/>
              <a:t>NOTE: All dimensions are in mm.</a:t>
            </a:r>
          </a:p>
        </p:txBody>
      </p:sp>
    </p:spTree>
    <p:extLst>
      <p:ext uri="{BB962C8B-B14F-4D97-AF65-F5344CB8AC3E}">
        <p14:creationId xmlns:p14="http://schemas.microsoft.com/office/powerpoint/2010/main" val="2642334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268089C9-0CB3-484A-B2B8-BEE80A856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53754"/>
            <a:ext cx="4273669" cy="4273669"/>
          </a:xfrm>
          <a:prstGeom prst="dodecagon">
            <a:avLst/>
          </a:prstGeom>
        </p:spPr>
      </p:pic>
      <p:sp>
        <p:nvSpPr>
          <p:cNvPr id="2" name="Title 1">
            <a:extLst>
              <a:ext uri="{FF2B5EF4-FFF2-40B4-BE49-F238E27FC236}">
                <a16:creationId xmlns:a16="http://schemas.microsoft.com/office/drawing/2014/main" id="{82E0F6AF-B32E-4014-ADDB-B4762B1361B3}"/>
              </a:ext>
            </a:extLst>
          </p:cNvPr>
          <p:cNvSpPr>
            <a:spLocks noGrp="1"/>
          </p:cNvSpPr>
          <p:nvPr>
            <p:ph type="title"/>
          </p:nvPr>
        </p:nvSpPr>
        <p:spPr/>
        <p:txBody>
          <a:bodyPr>
            <a:normAutofit/>
          </a:bodyPr>
          <a:lstStyle/>
          <a:p>
            <a:br>
              <a:rPr lang="en-US" sz="1800" dirty="0"/>
            </a:br>
            <a:r>
              <a:rPr lang="en-US" dirty="0"/>
              <a:t>Sustainability</a:t>
            </a:r>
            <a:endParaRPr lang="en-IN" sz="1800" dirty="0"/>
          </a:p>
        </p:txBody>
      </p:sp>
      <p:sp>
        <p:nvSpPr>
          <p:cNvPr id="4" name="Content Placeholder 3">
            <a:extLst>
              <a:ext uri="{FF2B5EF4-FFF2-40B4-BE49-F238E27FC236}">
                <a16:creationId xmlns:a16="http://schemas.microsoft.com/office/drawing/2014/main" id="{A8DDC66E-F9A6-43AC-8051-0ED2310B11BC}"/>
              </a:ext>
            </a:extLst>
          </p:cNvPr>
          <p:cNvSpPr>
            <a:spLocks noGrp="1"/>
          </p:cNvSpPr>
          <p:nvPr>
            <p:ph idx="1"/>
          </p:nvPr>
        </p:nvSpPr>
        <p:spPr>
          <a:xfrm>
            <a:off x="4273669" y="1853754"/>
            <a:ext cx="7136090" cy="4347611"/>
          </a:xfrm>
        </p:spPr>
        <p:txBody>
          <a:bodyPr>
            <a:normAutofit/>
          </a:bodyPr>
          <a:lstStyle/>
          <a:p>
            <a:pPr>
              <a:lnSpc>
                <a:spcPct val="80000"/>
              </a:lnSpc>
              <a:buFont typeface="Wingdings" panose="05000000000000000000" pitchFamily="2" charset="2"/>
              <a:buChar char="Ø"/>
            </a:pPr>
            <a:r>
              <a:rPr lang="en-US" b="1" dirty="0">
                <a:latin typeface="Palatino Linotype" panose="02040502050505030304" pitchFamily="18" charset="0"/>
              </a:rPr>
              <a:t>Social : </a:t>
            </a:r>
          </a:p>
          <a:p>
            <a:pPr lvl="1">
              <a:lnSpc>
                <a:spcPct val="80000"/>
              </a:lnSpc>
              <a:buFont typeface="Wingdings" panose="05000000000000000000" pitchFamily="2" charset="2"/>
              <a:buChar char="v"/>
            </a:pPr>
            <a:r>
              <a:rPr lang="en-US" dirty="0">
                <a:latin typeface="Palatino Linotype" panose="02040502050505030304" pitchFamily="18" charset="0"/>
              </a:rPr>
              <a:t>The whole idea behind this project is to save space. Also, it is very simple and easy to use.</a:t>
            </a:r>
          </a:p>
          <a:p>
            <a:pPr>
              <a:lnSpc>
                <a:spcPct val="80000"/>
              </a:lnSpc>
              <a:buFont typeface="Wingdings" panose="05000000000000000000" pitchFamily="2" charset="2"/>
              <a:buChar char="Ø"/>
            </a:pPr>
            <a:r>
              <a:rPr lang="en-US" b="1" dirty="0">
                <a:latin typeface="Palatino Linotype" panose="02040502050505030304" pitchFamily="18" charset="0"/>
              </a:rPr>
              <a:t>Durability :</a:t>
            </a:r>
          </a:p>
          <a:p>
            <a:pPr lvl="1">
              <a:lnSpc>
                <a:spcPct val="80000"/>
              </a:lnSpc>
              <a:buFont typeface="Wingdings" panose="05000000000000000000" pitchFamily="2" charset="2"/>
              <a:buChar char="v"/>
            </a:pPr>
            <a:r>
              <a:rPr lang="en-IN" dirty="0">
                <a:latin typeface="Palatino Linotype" panose="02040502050505030304" pitchFamily="18" charset="0"/>
              </a:rPr>
              <a:t>The parts which could rust, have been galvanized giving strength and durability to the model, increasing its life.</a:t>
            </a:r>
          </a:p>
          <a:p>
            <a:pPr>
              <a:lnSpc>
                <a:spcPct val="80000"/>
              </a:lnSpc>
              <a:buFont typeface="Wingdings" panose="05000000000000000000" pitchFamily="2" charset="2"/>
              <a:buChar char="Ø"/>
            </a:pPr>
            <a:r>
              <a:rPr lang="en-IN" b="1" dirty="0">
                <a:latin typeface="Palatino Linotype" panose="02040502050505030304" pitchFamily="18" charset="0"/>
              </a:rPr>
              <a:t>Recyclable :</a:t>
            </a:r>
          </a:p>
          <a:p>
            <a:pPr lvl="1">
              <a:lnSpc>
                <a:spcPct val="80000"/>
              </a:lnSpc>
              <a:buFont typeface="Wingdings" panose="05000000000000000000" pitchFamily="2" charset="2"/>
              <a:buChar char="v"/>
            </a:pPr>
            <a:r>
              <a:rPr lang="en-IN" dirty="0">
                <a:latin typeface="Palatino Linotype" panose="02040502050505030304" pitchFamily="18" charset="0"/>
              </a:rPr>
              <a:t>All the parts used are easily recyclable and can be used again.</a:t>
            </a:r>
          </a:p>
          <a:p>
            <a:pPr>
              <a:lnSpc>
                <a:spcPct val="80000"/>
              </a:lnSpc>
              <a:buFont typeface="Wingdings" panose="05000000000000000000" pitchFamily="2" charset="2"/>
              <a:buChar char="Ø"/>
            </a:pPr>
            <a:r>
              <a:rPr lang="en-IN" b="1" dirty="0">
                <a:latin typeface="Palatino Linotype" panose="02040502050505030304" pitchFamily="18" charset="0"/>
              </a:rPr>
              <a:t>Portability :</a:t>
            </a:r>
          </a:p>
          <a:p>
            <a:pPr lvl="1">
              <a:lnSpc>
                <a:spcPct val="80000"/>
              </a:lnSpc>
              <a:buFont typeface="Wingdings" panose="05000000000000000000" pitchFamily="2" charset="2"/>
              <a:buChar char="v"/>
            </a:pPr>
            <a:r>
              <a:rPr lang="en-IN" dirty="0">
                <a:latin typeface="Palatino Linotype" panose="02040502050505030304" pitchFamily="18" charset="0"/>
              </a:rPr>
              <a:t>The whole model is fully portable and can be easily installed anywhere.</a:t>
            </a:r>
          </a:p>
          <a:p>
            <a:pPr>
              <a:lnSpc>
                <a:spcPct val="80000"/>
              </a:lnSpc>
              <a:buFont typeface="Wingdings" panose="05000000000000000000" pitchFamily="2" charset="2"/>
              <a:buChar char="Ø"/>
            </a:pPr>
            <a:r>
              <a:rPr lang="en-IN" b="1" dirty="0">
                <a:latin typeface="Palatino Linotype" panose="02040502050505030304" pitchFamily="18" charset="0"/>
              </a:rPr>
              <a:t>Economical :</a:t>
            </a:r>
          </a:p>
          <a:p>
            <a:pPr lvl="1">
              <a:lnSpc>
                <a:spcPct val="80000"/>
              </a:lnSpc>
              <a:buFont typeface="Wingdings" panose="05000000000000000000" pitchFamily="2" charset="2"/>
              <a:buChar char="v"/>
            </a:pPr>
            <a:r>
              <a:rPr lang="en-IN" dirty="0">
                <a:latin typeface="Palatino Linotype" panose="02040502050505030304" pitchFamily="18" charset="0"/>
              </a:rPr>
              <a:t>Economic cost has been kept in mind while designing the model. It is relatively cheap compared to its utility and quality.</a:t>
            </a:r>
          </a:p>
        </p:txBody>
      </p:sp>
      <p:sp>
        <p:nvSpPr>
          <p:cNvPr id="3" name="Slide Number Placeholder 2">
            <a:extLst>
              <a:ext uri="{FF2B5EF4-FFF2-40B4-BE49-F238E27FC236}">
                <a16:creationId xmlns:a16="http://schemas.microsoft.com/office/drawing/2014/main" id="{B1A50615-6727-4F26-8432-975A70ED2A29}"/>
              </a:ext>
            </a:extLst>
          </p:cNvPr>
          <p:cNvSpPr>
            <a:spLocks noGrp="1"/>
          </p:cNvSpPr>
          <p:nvPr>
            <p:ph type="sldNum" sz="quarter" idx="12"/>
          </p:nvPr>
        </p:nvSpPr>
        <p:spPr/>
        <p:txBody>
          <a:bodyPr/>
          <a:lstStyle/>
          <a:p>
            <a:fld id="{330EA680-D336-4FF7-8B7A-9848BB0A1C32}" type="slidenum">
              <a:rPr lang="en-US" smtClean="0"/>
              <a:t>28</a:t>
            </a:fld>
            <a:endParaRPr lang="en-US"/>
          </a:p>
        </p:txBody>
      </p:sp>
    </p:spTree>
    <p:extLst>
      <p:ext uri="{BB962C8B-B14F-4D97-AF65-F5344CB8AC3E}">
        <p14:creationId xmlns:p14="http://schemas.microsoft.com/office/powerpoint/2010/main" val="4204449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A96EE-AA8C-4C97-90A3-53D7DF3627FE}"/>
              </a:ext>
            </a:extLst>
          </p:cNvPr>
          <p:cNvSpPr>
            <a:spLocks noGrp="1"/>
          </p:cNvSpPr>
          <p:nvPr>
            <p:ph type="title"/>
          </p:nvPr>
        </p:nvSpPr>
        <p:spPr>
          <a:xfrm>
            <a:off x="1450975" y="229484"/>
            <a:ext cx="9603275" cy="1049235"/>
          </a:xfrm>
        </p:spPr>
        <p:txBody>
          <a:bodyPr>
            <a:normAutofit/>
          </a:bodyPr>
          <a:lstStyle/>
          <a:p>
            <a:br>
              <a:rPr lang="en-IN" sz="1800" dirty="0"/>
            </a:br>
            <a:r>
              <a:rPr lang="en-IN" dirty="0"/>
              <a:t>Cost analysis</a:t>
            </a:r>
            <a:endParaRPr lang="en-IN" sz="1800" dirty="0"/>
          </a:p>
        </p:txBody>
      </p:sp>
      <p:graphicFrame>
        <p:nvGraphicFramePr>
          <p:cNvPr id="4" name="Table 4">
            <a:extLst>
              <a:ext uri="{FF2B5EF4-FFF2-40B4-BE49-F238E27FC236}">
                <a16:creationId xmlns:a16="http://schemas.microsoft.com/office/drawing/2014/main" id="{8DFC5AD9-9F34-4630-946F-F70B656217DF}"/>
              </a:ext>
            </a:extLst>
          </p:cNvPr>
          <p:cNvGraphicFramePr>
            <a:graphicFrameLocks noGrp="1"/>
          </p:cNvGraphicFramePr>
          <p:nvPr>
            <p:ph idx="1"/>
            <p:extLst>
              <p:ext uri="{D42A27DB-BD31-4B8C-83A1-F6EECF244321}">
                <p14:modId xmlns:p14="http://schemas.microsoft.com/office/powerpoint/2010/main" val="4232887910"/>
              </p:ext>
            </p:extLst>
          </p:nvPr>
        </p:nvGraphicFramePr>
        <p:xfrm>
          <a:off x="1450975" y="1278719"/>
          <a:ext cx="9604374" cy="4450080"/>
        </p:xfrm>
        <a:graphic>
          <a:graphicData uri="http://schemas.openxmlformats.org/drawingml/2006/table">
            <a:tbl>
              <a:tblPr firstRow="1" bandRow="1">
                <a:tableStyleId>{073A0DAA-6AF3-43AB-8588-CEC1D06C72B9}</a:tableStyleId>
              </a:tblPr>
              <a:tblGrid>
                <a:gridCol w="3201458">
                  <a:extLst>
                    <a:ext uri="{9D8B030D-6E8A-4147-A177-3AD203B41FA5}">
                      <a16:colId xmlns:a16="http://schemas.microsoft.com/office/drawing/2014/main" val="2916540419"/>
                    </a:ext>
                  </a:extLst>
                </a:gridCol>
                <a:gridCol w="3201458">
                  <a:extLst>
                    <a:ext uri="{9D8B030D-6E8A-4147-A177-3AD203B41FA5}">
                      <a16:colId xmlns:a16="http://schemas.microsoft.com/office/drawing/2014/main" val="1902299420"/>
                    </a:ext>
                  </a:extLst>
                </a:gridCol>
                <a:gridCol w="3201458">
                  <a:extLst>
                    <a:ext uri="{9D8B030D-6E8A-4147-A177-3AD203B41FA5}">
                      <a16:colId xmlns:a16="http://schemas.microsoft.com/office/drawing/2014/main" val="4214600681"/>
                    </a:ext>
                  </a:extLst>
                </a:gridCol>
              </a:tblGrid>
              <a:tr h="370840">
                <a:tc>
                  <a:txBody>
                    <a:bodyPr/>
                    <a:lstStyle/>
                    <a:p>
                      <a:r>
                        <a:rPr lang="en-US" dirty="0"/>
                        <a:t>Parts(Qty.)</a:t>
                      </a:r>
                      <a:endParaRPr lang="en-IN" dirty="0"/>
                    </a:p>
                  </a:txBody>
                  <a:tcPr/>
                </a:tc>
                <a:tc>
                  <a:txBody>
                    <a:bodyPr/>
                    <a:lstStyle/>
                    <a:p>
                      <a:r>
                        <a:rPr lang="en-US" dirty="0"/>
                        <a:t>Material</a:t>
                      </a:r>
                      <a:endParaRPr lang="en-IN" dirty="0"/>
                    </a:p>
                  </a:txBody>
                  <a:tcPr/>
                </a:tc>
                <a:tc>
                  <a:txBody>
                    <a:bodyPr/>
                    <a:lstStyle/>
                    <a:p>
                      <a:r>
                        <a:rPr lang="en-US" dirty="0"/>
                        <a:t>Total cost of each part</a:t>
                      </a:r>
                    </a:p>
                  </a:txBody>
                  <a:tcPr/>
                </a:tc>
                <a:extLst>
                  <a:ext uri="{0D108BD9-81ED-4DB2-BD59-A6C34878D82A}">
                    <a16:rowId xmlns:a16="http://schemas.microsoft.com/office/drawing/2014/main" val="1093754758"/>
                  </a:ext>
                </a:extLst>
              </a:tr>
              <a:tr h="370840">
                <a:tc>
                  <a:txBody>
                    <a:bodyPr/>
                    <a:lstStyle/>
                    <a:p>
                      <a:r>
                        <a:rPr lang="en-US" dirty="0"/>
                        <a:t>Platform(*3)</a:t>
                      </a:r>
                      <a:endParaRPr lang="en-IN" dirty="0"/>
                    </a:p>
                  </a:txBody>
                  <a:tcPr/>
                </a:tc>
                <a:tc>
                  <a:txBody>
                    <a:bodyPr/>
                    <a:lstStyle/>
                    <a:p>
                      <a:r>
                        <a:rPr lang="en-IN" dirty="0"/>
                        <a:t>Mild Steel Flat</a:t>
                      </a:r>
                    </a:p>
                  </a:txBody>
                  <a:tcPr/>
                </a:tc>
                <a:tc>
                  <a:txBody>
                    <a:bodyPr/>
                    <a:lstStyle/>
                    <a:p>
                      <a:r>
                        <a:rPr lang="en-US" dirty="0"/>
                        <a:t>150.15</a:t>
                      </a:r>
                      <a:endParaRPr lang="en-IN" dirty="0"/>
                    </a:p>
                  </a:txBody>
                  <a:tcPr/>
                </a:tc>
                <a:extLst>
                  <a:ext uri="{0D108BD9-81ED-4DB2-BD59-A6C34878D82A}">
                    <a16:rowId xmlns:a16="http://schemas.microsoft.com/office/drawing/2014/main" val="1009819855"/>
                  </a:ext>
                </a:extLst>
              </a:tr>
              <a:tr h="370840">
                <a:tc>
                  <a:txBody>
                    <a:bodyPr/>
                    <a:lstStyle/>
                    <a:p>
                      <a:r>
                        <a:rPr lang="en-US" dirty="0"/>
                        <a:t>Arm(*24)</a:t>
                      </a:r>
                      <a:endParaRPr lang="en-IN" dirty="0"/>
                    </a:p>
                  </a:txBody>
                  <a:tcPr/>
                </a:tc>
                <a:tc>
                  <a:txBody>
                    <a:bodyPr/>
                    <a:lstStyle/>
                    <a:p>
                      <a:r>
                        <a:rPr lang="en-IN" dirty="0"/>
                        <a:t>Mild Steel Flat</a:t>
                      </a:r>
                    </a:p>
                  </a:txBody>
                  <a:tcPr/>
                </a:tc>
                <a:tc>
                  <a:txBody>
                    <a:bodyPr/>
                    <a:lstStyle/>
                    <a:p>
                      <a:r>
                        <a:rPr lang="en-US" dirty="0"/>
                        <a:t>102.96</a:t>
                      </a:r>
                      <a:endParaRPr lang="en-IN" dirty="0"/>
                    </a:p>
                  </a:txBody>
                  <a:tcPr/>
                </a:tc>
                <a:extLst>
                  <a:ext uri="{0D108BD9-81ED-4DB2-BD59-A6C34878D82A}">
                    <a16:rowId xmlns:a16="http://schemas.microsoft.com/office/drawing/2014/main" val="892288957"/>
                  </a:ext>
                </a:extLst>
              </a:tr>
              <a:tr h="370840">
                <a:tc>
                  <a:txBody>
                    <a:bodyPr/>
                    <a:lstStyle/>
                    <a:p>
                      <a:r>
                        <a:rPr lang="en-US" dirty="0"/>
                        <a:t>Long Shaft(*1)</a:t>
                      </a:r>
                      <a:endParaRPr lang="en-IN" dirty="0"/>
                    </a:p>
                  </a:txBody>
                  <a:tcPr/>
                </a:tc>
                <a:tc>
                  <a:txBody>
                    <a:bodyPr/>
                    <a:lstStyle/>
                    <a:p>
                      <a:r>
                        <a:rPr lang="en-IN" dirty="0"/>
                        <a:t>Mild Steel Round Rods</a:t>
                      </a:r>
                    </a:p>
                  </a:txBody>
                  <a:tcPr/>
                </a:tc>
                <a:tc>
                  <a:txBody>
                    <a:bodyPr/>
                    <a:lstStyle/>
                    <a:p>
                      <a:r>
                        <a:rPr lang="en-US" dirty="0"/>
                        <a:t>14.07</a:t>
                      </a:r>
                      <a:endParaRPr lang="en-IN" dirty="0"/>
                    </a:p>
                  </a:txBody>
                  <a:tcPr/>
                </a:tc>
                <a:extLst>
                  <a:ext uri="{0D108BD9-81ED-4DB2-BD59-A6C34878D82A}">
                    <a16:rowId xmlns:a16="http://schemas.microsoft.com/office/drawing/2014/main" val="3000792864"/>
                  </a:ext>
                </a:extLst>
              </a:tr>
              <a:tr h="370840">
                <a:tc>
                  <a:txBody>
                    <a:bodyPr/>
                    <a:lstStyle/>
                    <a:p>
                      <a:r>
                        <a:rPr lang="en-US" dirty="0"/>
                        <a:t>Base(*1)</a:t>
                      </a:r>
                      <a:endParaRPr lang="en-IN" dirty="0"/>
                    </a:p>
                  </a:txBody>
                  <a:tcPr/>
                </a:tc>
                <a:tc>
                  <a:txBody>
                    <a:bodyPr/>
                    <a:lstStyle/>
                    <a:p>
                      <a:r>
                        <a:rPr lang="en-IN" dirty="0"/>
                        <a:t>Mild Steel Flat</a:t>
                      </a:r>
                    </a:p>
                  </a:txBody>
                  <a:tcPr/>
                </a:tc>
                <a:tc>
                  <a:txBody>
                    <a:bodyPr/>
                    <a:lstStyle/>
                    <a:p>
                      <a:r>
                        <a:rPr lang="en-US" dirty="0"/>
                        <a:t>319.41</a:t>
                      </a:r>
                      <a:endParaRPr lang="en-IN" dirty="0"/>
                    </a:p>
                  </a:txBody>
                  <a:tcPr/>
                </a:tc>
                <a:extLst>
                  <a:ext uri="{0D108BD9-81ED-4DB2-BD59-A6C34878D82A}">
                    <a16:rowId xmlns:a16="http://schemas.microsoft.com/office/drawing/2014/main" val="520274451"/>
                  </a:ext>
                </a:extLst>
              </a:tr>
              <a:tr h="370840">
                <a:tc>
                  <a:txBody>
                    <a:bodyPr/>
                    <a:lstStyle/>
                    <a:p>
                      <a:r>
                        <a:rPr lang="en-US" dirty="0"/>
                        <a:t>Sprocket(*3)</a:t>
                      </a:r>
                      <a:endParaRPr lang="en-IN" dirty="0"/>
                    </a:p>
                  </a:txBody>
                  <a:tcPr/>
                </a:tc>
                <a:tc>
                  <a:txBody>
                    <a:bodyPr/>
                    <a:lstStyle/>
                    <a:p>
                      <a:r>
                        <a:rPr lang="en-IN" dirty="0"/>
                        <a:t>Cast Iron</a:t>
                      </a:r>
                    </a:p>
                  </a:txBody>
                  <a:tcPr/>
                </a:tc>
                <a:tc>
                  <a:txBody>
                    <a:bodyPr/>
                    <a:lstStyle/>
                    <a:p>
                      <a:r>
                        <a:rPr lang="en-US" dirty="0"/>
                        <a:t>2.6</a:t>
                      </a:r>
                      <a:endParaRPr lang="en-IN" dirty="0"/>
                    </a:p>
                  </a:txBody>
                  <a:tcPr/>
                </a:tc>
                <a:extLst>
                  <a:ext uri="{0D108BD9-81ED-4DB2-BD59-A6C34878D82A}">
                    <a16:rowId xmlns:a16="http://schemas.microsoft.com/office/drawing/2014/main" val="1978254925"/>
                  </a:ext>
                </a:extLst>
              </a:tr>
              <a:tr h="370840">
                <a:tc>
                  <a:txBody>
                    <a:bodyPr/>
                    <a:lstStyle/>
                    <a:p>
                      <a:r>
                        <a:rPr lang="en-US" dirty="0"/>
                        <a:t>Chain Links(*62)</a:t>
                      </a:r>
                      <a:endParaRPr lang="en-IN" dirty="0"/>
                    </a:p>
                  </a:txBody>
                  <a:tcPr/>
                </a:tc>
                <a:tc>
                  <a:txBody>
                    <a:bodyPr/>
                    <a:lstStyle/>
                    <a:p>
                      <a:r>
                        <a:rPr lang="en-IN" dirty="0"/>
                        <a:t>Mild Steel Flat</a:t>
                      </a:r>
                    </a:p>
                  </a:txBody>
                  <a:tcPr/>
                </a:tc>
                <a:tc>
                  <a:txBody>
                    <a:bodyPr/>
                    <a:lstStyle/>
                    <a:p>
                      <a:r>
                        <a:rPr lang="en-US" dirty="0"/>
                        <a:t>3.5</a:t>
                      </a:r>
                      <a:endParaRPr lang="en-IN" dirty="0"/>
                    </a:p>
                  </a:txBody>
                  <a:tcPr/>
                </a:tc>
                <a:extLst>
                  <a:ext uri="{0D108BD9-81ED-4DB2-BD59-A6C34878D82A}">
                    <a16:rowId xmlns:a16="http://schemas.microsoft.com/office/drawing/2014/main" val="3253506363"/>
                  </a:ext>
                </a:extLst>
              </a:tr>
              <a:tr h="370840">
                <a:tc>
                  <a:txBody>
                    <a:bodyPr/>
                    <a:lstStyle/>
                    <a:p>
                      <a:r>
                        <a:rPr lang="en-US" dirty="0"/>
                        <a:t>Chain Links (inner)(*62)</a:t>
                      </a:r>
                      <a:endParaRPr lang="en-IN" dirty="0"/>
                    </a:p>
                  </a:txBody>
                  <a:tcPr/>
                </a:tc>
                <a:tc>
                  <a:txBody>
                    <a:bodyPr/>
                    <a:lstStyle/>
                    <a:p>
                      <a:r>
                        <a:rPr lang="en-IN" dirty="0"/>
                        <a:t>Mild Steel Flat</a:t>
                      </a:r>
                    </a:p>
                  </a:txBody>
                  <a:tcPr/>
                </a:tc>
                <a:tc>
                  <a:txBody>
                    <a:bodyPr/>
                    <a:lstStyle/>
                    <a:p>
                      <a:r>
                        <a:rPr lang="en-US" dirty="0"/>
                        <a:t>2.34</a:t>
                      </a:r>
                      <a:endParaRPr lang="en-IN" dirty="0"/>
                    </a:p>
                  </a:txBody>
                  <a:tcPr/>
                </a:tc>
                <a:extLst>
                  <a:ext uri="{0D108BD9-81ED-4DB2-BD59-A6C34878D82A}">
                    <a16:rowId xmlns:a16="http://schemas.microsoft.com/office/drawing/2014/main" val="2073525823"/>
                  </a:ext>
                </a:extLst>
              </a:tr>
              <a:tr h="370840">
                <a:tc>
                  <a:txBody>
                    <a:bodyPr/>
                    <a:lstStyle/>
                    <a:p>
                      <a:r>
                        <a:rPr lang="en-US" dirty="0"/>
                        <a:t>Bevel Gear(*6)</a:t>
                      </a:r>
                      <a:endParaRPr lang="en-IN" dirty="0"/>
                    </a:p>
                  </a:txBody>
                  <a:tcPr/>
                </a:tc>
                <a:tc>
                  <a:txBody>
                    <a:bodyPr/>
                    <a:lstStyle/>
                    <a:p>
                      <a:r>
                        <a:rPr lang="en-US" dirty="0"/>
                        <a:t>Cast Iron</a:t>
                      </a:r>
                      <a:endParaRPr lang="en-IN" dirty="0"/>
                    </a:p>
                  </a:txBody>
                  <a:tcPr/>
                </a:tc>
                <a:tc>
                  <a:txBody>
                    <a:bodyPr/>
                    <a:lstStyle/>
                    <a:p>
                      <a:r>
                        <a:rPr lang="en-US" dirty="0"/>
                        <a:t>13.5</a:t>
                      </a:r>
                      <a:endParaRPr lang="en-IN" dirty="0"/>
                    </a:p>
                  </a:txBody>
                  <a:tcPr/>
                </a:tc>
                <a:extLst>
                  <a:ext uri="{0D108BD9-81ED-4DB2-BD59-A6C34878D82A}">
                    <a16:rowId xmlns:a16="http://schemas.microsoft.com/office/drawing/2014/main" val="1167198539"/>
                  </a:ext>
                </a:extLst>
              </a:tr>
              <a:tr h="370840">
                <a:tc>
                  <a:txBody>
                    <a:bodyPr/>
                    <a:lstStyle/>
                    <a:p>
                      <a:r>
                        <a:rPr lang="en-US" dirty="0"/>
                        <a:t>Rods Sliding(*3)</a:t>
                      </a:r>
                      <a:endParaRPr lang="en-IN" dirty="0"/>
                    </a:p>
                  </a:txBody>
                  <a:tcPr/>
                </a:tc>
                <a:tc>
                  <a:txBody>
                    <a:bodyPr/>
                    <a:lstStyle/>
                    <a:p>
                      <a:r>
                        <a:rPr lang="en-IN" dirty="0"/>
                        <a:t>Mild Steel Square Rods</a:t>
                      </a:r>
                    </a:p>
                  </a:txBody>
                  <a:tcPr/>
                </a:tc>
                <a:tc>
                  <a:txBody>
                    <a:bodyPr/>
                    <a:lstStyle/>
                    <a:p>
                      <a:r>
                        <a:rPr lang="en-US" dirty="0"/>
                        <a:t>45</a:t>
                      </a:r>
                      <a:endParaRPr lang="en-IN" dirty="0"/>
                    </a:p>
                  </a:txBody>
                  <a:tcPr/>
                </a:tc>
                <a:extLst>
                  <a:ext uri="{0D108BD9-81ED-4DB2-BD59-A6C34878D82A}">
                    <a16:rowId xmlns:a16="http://schemas.microsoft.com/office/drawing/2014/main" val="1974431827"/>
                  </a:ext>
                </a:extLst>
              </a:tr>
              <a:tr h="370840">
                <a:tc>
                  <a:txBody>
                    <a:bodyPr/>
                    <a:lstStyle/>
                    <a:p>
                      <a:r>
                        <a:rPr lang="en-US" dirty="0"/>
                        <a:t>Small Rods(*3)</a:t>
                      </a:r>
                      <a:endParaRPr lang="en-IN" dirty="0"/>
                    </a:p>
                  </a:txBody>
                  <a:tcPr/>
                </a:tc>
                <a:tc>
                  <a:txBody>
                    <a:bodyPr/>
                    <a:lstStyle/>
                    <a:p>
                      <a:r>
                        <a:rPr lang="en-IN" dirty="0"/>
                        <a:t>Mild Steel Round Rods</a:t>
                      </a:r>
                    </a:p>
                  </a:txBody>
                  <a:tcPr/>
                </a:tc>
                <a:tc>
                  <a:txBody>
                    <a:bodyPr/>
                    <a:lstStyle/>
                    <a:p>
                      <a:r>
                        <a:rPr lang="en-US" dirty="0"/>
                        <a:t>23.86</a:t>
                      </a:r>
                      <a:endParaRPr lang="en-IN" dirty="0"/>
                    </a:p>
                  </a:txBody>
                  <a:tcPr/>
                </a:tc>
                <a:extLst>
                  <a:ext uri="{0D108BD9-81ED-4DB2-BD59-A6C34878D82A}">
                    <a16:rowId xmlns:a16="http://schemas.microsoft.com/office/drawing/2014/main" val="817466275"/>
                  </a:ext>
                </a:extLst>
              </a:tr>
              <a:tr h="370840">
                <a:tc>
                  <a:txBody>
                    <a:bodyPr/>
                    <a:lstStyle/>
                    <a:p>
                      <a:r>
                        <a:rPr lang="en-US" dirty="0"/>
                        <a:t>Total = 677.39</a:t>
                      </a:r>
                      <a:endParaRPr lang="en-IN" dirty="0"/>
                    </a:p>
                  </a:txBody>
                  <a:tcPr/>
                </a:tc>
                <a:tc gridSpan="2">
                  <a:txBody>
                    <a:bodyPr/>
                    <a:lstStyle/>
                    <a:p>
                      <a:r>
                        <a:rPr lang="en-US" dirty="0"/>
                        <a:t>ROUNDING OFF COST CONSIDERING WASTAGE = 740</a:t>
                      </a:r>
                      <a:endParaRPr lang="en-IN" dirty="0"/>
                    </a:p>
                  </a:txBody>
                  <a:tcPr/>
                </a:tc>
                <a:tc hMerge="1">
                  <a:txBody>
                    <a:bodyPr/>
                    <a:lstStyle/>
                    <a:p>
                      <a:endParaRPr lang="en-IN" dirty="0"/>
                    </a:p>
                  </a:txBody>
                  <a:tcPr/>
                </a:tc>
                <a:extLst>
                  <a:ext uri="{0D108BD9-81ED-4DB2-BD59-A6C34878D82A}">
                    <a16:rowId xmlns:a16="http://schemas.microsoft.com/office/drawing/2014/main" val="173500462"/>
                  </a:ext>
                </a:extLst>
              </a:tr>
            </a:tbl>
          </a:graphicData>
        </a:graphic>
      </p:graphicFrame>
      <p:sp>
        <p:nvSpPr>
          <p:cNvPr id="3" name="Slide Number Placeholder 2">
            <a:extLst>
              <a:ext uri="{FF2B5EF4-FFF2-40B4-BE49-F238E27FC236}">
                <a16:creationId xmlns:a16="http://schemas.microsoft.com/office/drawing/2014/main" id="{63971B07-9DDA-442C-9F09-0B65546561BA}"/>
              </a:ext>
            </a:extLst>
          </p:cNvPr>
          <p:cNvSpPr>
            <a:spLocks noGrp="1"/>
          </p:cNvSpPr>
          <p:nvPr>
            <p:ph type="sldNum" sz="quarter" idx="12"/>
          </p:nvPr>
        </p:nvSpPr>
        <p:spPr/>
        <p:txBody>
          <a:bodyPr/>
          <a:lstStyle/>
          <a:p>
            <a:fld id="{330EA680-D336-4FF7-8B7A-9848BB0A1C32}" type="slidenum">
              <a:rPr lang="en-US" smtClean="0"/>
              <a:t>29</a:t>
            </a:fld>
            <a:endParaRPr lang="en-US"/>
          </a:p>
        </p:txBody>
      </p:sp>
    </p:spTree>
    <p:extLst>
      <p:ext uri="{BB962C8B-B14F-4D97-AF65-F5344CB8AC3E}">
        <p14:creationId xmlns:p14="http://schemas.microsoft.com/office/powerpoint/2010/main" val="2748860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16C45-B85F-4498-87BA-E617C917BD5E}"/>
              </a:ext>
            </a:extLst>
          </p:cNvPr>
          <p:cNvSpPr>
            <a:spLocks noGrp="1"/>
          </p:cNvSpPr>
          <p:nvPr>
            <p:ph type="title"/>
          </p:nvPr>
        </p:nvSpPr>
        <p:spPr/>
        <p:txBody>
          <a:bodyPr/>
          <a:lstStyle/>
          <a:p>
            <a:br>
              <a:rPr lang="en-US" sz="1800" dirty="0"/>
            </a:br>
            <a:r>
              <a:rPr lang="en-US" dirty="0"/>
              <a:t>Group members</a:t>
            </a:r>
            <a:endParaRPr lang="en-IN" dirty="0"/>
          </a:p>
        </p:txBody>
      </p:sp>
      <p:sp>
        <p:nvSpPr>
          <p:cNvPr id="3" name="Content Placeholder 2">
            <a:extLst>
              <a:ext uri="{FF2B5EF4-FFF2-40B4-BE49-F238E27FC236}">
                <a16:creationId xmlns:a16="http://schemas.microsoft.com/office/drawing/2014/main" id="{66732C55-79B2-4ECC-8B3E-85FF953A305A}"/>
              </a:ext>
            </a:extLst>
          </p:cNvPr>
          <p:cNvSpPr>
            <a:spLocks noGrp="1"/>
          </p:cNvSpPr>
          <p:nvPr>
            <p:ph idx="1"/>
          </p:nvPr>
        </p:nvSpPr>
        <p:spPr/>
        <p:txBody>
          <a:bodyPr vert="horz" lIns="91440" tIns="45720" rIns="91440" bIns="45720" rtlCol="0" anchor="t">
            <a:normAutofit fontScale="92500" lnSpcReduction="20000"/>
          </a:bodyPr>
          <a:lstStyle/>
          <a:p>
            <a:pPr>
              <a:buFont typeface="Wingdings" panose="05000000000000000000" pitchFamily="2" charset="2"/>
              <a:buChar char="Ø"/>
            </a:pPr>
            <a:r>
              <a:rPr lang="en-US" dirty="0">
                <a:latin typeface="Palatino Linotype" panose="02040502050505030304" pitchFamily="18" charset="0"/>
              </a:rPr>
              <a:t>Garvit Arora 		200372</a:t>
            </a:r>
          </a:p>
          <a:p>
            <a:pPr>
              <a:buFont typeface="Wingdings" panose="05000000000000000000" pitchFamily="2" charset="2"/>
              <a:buChar char="Ø"/>
            </a:pPr>
            <a:r>
              <a:rPr lang="en-US" dirty="0" err="1">
                <a:latin typeface="Palatino Linotype" panose="02040502050505030304" pitchFamily="18" charset="0"/>
              </a:rPr>
              <a:t>Jatin</a:t>
            </a:r>
            <a:r>
              <a:rPr lang="en-US" dirty="0">
                <a:latin typeface="Palatino Linotype" panose="02040502050505030304" pitchFamily="18" charset="0"/>
              </a:rPr>
              <a:t> Chauhan 		200469</a:t>
            </a:r>
          </a:p>
          <a:p>
            <a:pPr>
              <a:buFont typeface="Wingdings" panose="05000000000000000000" pitchFamily="2" charset="2"/>
              <a:buChar char="Ø"/>
            </a:pPr>
            <a:r>
              <a:rPr lang="en-US" dirty="0">
                <a:latin typeface="Palatino Linotype" panose="02040502050505030304" pitchFamily="18" charset="0"/>
              </a:rPr>
              <a:t>Daksh Shrivastava 	200304</a:t>
            </a:r>
          </a:p>
          <a:p>
            <a:pPr>
              <a:buFont typeface="Wingdings" panose="05000000000000000000" pitchFamily="2" charset="2"/>
              <a:buChar char="Ø"/>
            </a:pPr>
            <a:r>
              <a:rPr lang="en-US" dirty="0" err="1">
                <a:latin typeface="Palatino Linotype" panose="02040502050505030304" pitchFamily="18" charset="0"/>
              </a:rPr>
              <a:t>Granth</a:t>
            </a:r>
            <a:r>
              <a:rPr lang="en-US" dirty="0">
                <a:latin typeface="Palatino Linotype" panose="02040502050505030304" pitchFamily="18" charset="0"/>
              </a:rPr>
              <a:t> Choudhary 	200392</a:t>
            </a:r>
          </a:p>
          <a:p>
            <a:pPr>
              <a:buFont typeface="Wingdings" panose="05000000000000000000" pitchFamily="2" charset="2"/>
              <a:buChar char="Ø"/>
            </a:pPr>
            <a:r>
              <a:rPr lang="en-US" dirty="0">
                <a:latin typeface="Palatino Linotype" panose="02040502050505030304" pitchFamily="18" charset="0"/>
              </a:rPr>
              <a:t>Karan </a:t>
            </a:r>
            <a:r>
              <a:rPr lang="en-US" dirty="0" err="1">
                <a:latin typeface="Palatino Linotype" panose="02040502050505030304" pitchFamily="18" charset="0"/>
              </a:rPr>
              <a:t>Jeyasankar</a:t>
            </a:r>
            <a:r>
              <a:rPr lang="en-US" dirty="0">
                <a:latin typeface="Palatino Linotype" panose="02040502050505030304" pitchFamily="18" charset="0"/>
              </a:rPr>
              <a:t> 	200490</a:t>
            </a:r>
          </a:p>
          <a:p>
            <a:pPr>
              <a:buFont typeface="Wingdings" panose="05000000000000000000" pitchFamily="2" charset="2"/>
              <a:buChar char="Ø"/>
            </a:pPr>
            <a:r>
              <a:rPr lang="en-US" dirty="0" err="1">
                <a:latin typeface="Palatino Linotype" panose="02040502050505030304" pitchFamily="18" charset="0"/>
              </a:rPr>
              <a:t>Apurb</a:t>
            </a:r>
            <a:r>
              <a:rPr lang="en-US" dirty="0">
                <a:latin typeface="Palatino Linotype" panose="02040502050505030304" pitchFamily="18" charset="0"/>
              </a:rPr>
              <a:t> Agarwal 	200179</a:t>
            </a:r>
          </a:p>
          <a:p>
            <a:pPr>
              <a:buFont typeface="Wingdings" panose="05000000000000000000" pitchFamily="2" charset="2"/>
              <a:buChar char="Ø"/>
            </a:pPr>
            <a:r>
              <a:rPr lang="en-US" dirty="0">
                <a:latin typeface="Palatino Linotype" panose="02040502050505030304" pitchFamily="18" charset="0"/>
              </a:rPr>
              <a:t>Ananya Mehrotra	200119</a:t>
            </a:r>
          </a:p>
          <a:p>
            <a:pPr>
              <a:buFont typeface="Wingdings" panose="05000000000000000000" pitchFamily="2" charset="2"/>
              <a:buChar char="Ø"/>
            </a:pPr>
            <a:r>
              <a:rPr lang="en-US" dirty="0">
                <a:latin typeface="Palatino Linotype" panose="02040502050505030304" pitchFamily="18" charset="0"/>
              </a:rPr>
              <a:t>Muhammad Farhan 	200603</a:t>
            </a:r>
            <a:endParaRPr lang="en-IN" dirty="0">
              <a:latin typeface="Palatino Linotype" panose="02040502050505030304" pitchFamily="18" charset="0"/>
            </a:endParaRPr>
          </a:p>
        </p:txBody>
      </p:sp>
      <p:sp>
        <p:nvSpPr>
          <p:cNvPr id="4" name="Slide Number Placeholder 3">
            <a:extLst>
              <a:ext uri="{FF2B5EF4-FFF2-40B4-BE49-F238E27FC236}">
                <a16:creationId xmlns:a16="http://schemas.microsoft.com/office/drawing/2014/main" id="{DE212AD1-F250-4EDC-B0D6-AFB9C155A730}"/>
              </a:ext>
            </a:extLst>
          </p:cNvPr>
          <p:cNvSpPr>
            <a:spLocks noGrp="1"/>
          </p:cNvSpPr>
          <p:nvPr>
            <p:ph type="sldNum" sz="quarter" idx="12"/>
          </p:nvPr>
        </p:nvSpPr>
        <p:spPr/>
        <p:txBody>
          <a:bodyPr/>
          <a:lstStyle/>
          <a:p>
            <a:fld id="{330EA680-D336-4FF7-8B7A-9848BB0A1C32}" type="slidenum">
              <a:rPr lang="en-US" smtClean="0"/>
              <a:t>3</a:t>
            </a:fld>
            <a:endParaRPr lang="en-US"/>
          </a:p>
        </p:txBody>
      </p:sp>
    </p:spTree>
    <p:extLst>
      <p:ext uri="{BB962C8B-B14F-4D97-AF65-F5344CB8AC3E}">
        <p14:creationId xmlns:p14="http://schemas.microsoft.com/office/powerpoint/2010/main" val="5566102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A09D6-6779-4462-9161-905ECE1EF47E}"/>
              </a:ext>
            </a:extLst>
          </p:cNvPr>
          <p:cNvSpPr>
            <a:spLocks noGrp="1"/>
          </p:cNvSpPr>
          <p:nvPr>
            <p:ph type="title"/>
          </p:nvPr>
        </p:nvSpPr>
        <p:spPr/>
        <p:txBody>
          <a:bodyPr/>
          <a:lstStyle/>
          <a:p>
            <a:r>
              <a:rPr lang="en-US" dirty="0"/>
              <a:t>Timeline</a:t>
            </a:r>
            <a:endParaRPr lang="en-IN" dirty="0"/>
          </a:p>
        </p:txBody>
      </p:sp>
      <p:sp>
        <p:nvSpPr>
          <p:cNvPr id="3" name="Content Placeholder 2">
            <a:extLst>
              <a:ext uri="{FF2B5EF4-FFF2-40B4-BE49-F238E27FC236}">
                <a16:creationId xmlns:a16="http://schemas.microsoft.com/office/drawing/2014/main" id="{3F9E6183-A273-4E39-9708-5203F17BAFD5}"/>
              </a:ext>
            </a:extLst>
          </p:cNvPr>
          <p:cNvSpPr>
            <a:spLocks noGrp="1"/>
          </p:cNvSpPr>
          <p:nvPr>
            <p:ph idx="1"/>
          </p:nvPr>
        </p:nvSpPr>
        <p:spPr>
          <a:xfrm>
            <a:off x="1451580" y="2015732"/>
            <a:ext cx="9603274" cy="3706338"/>
          </a:xfrm>
        </p:spPr>
        <p:txBody>
          <a:bodyPr>
            <a:normAutofit lnSpcReduction="10000"/>
          </a:bodyPr>
          <a:lstStyle/>
          <a:p>
            <a:pPr>
              <a:buFont typeface="Wingdings" panose="05000000000000000000" pitchFamily="2" charset="2"/>
              <a:buChar char="Ø"/>
            </a:pPr>
            <a:r>
              <a:rPr lang="en-US" b="1" dirty="0">
                <a:latin typeface="Palatino Linotype" panose="02040502050505030304" pitchFamily="18" charset="0"/>
              </a:rPr>
              <a:t>Week 1:</a:t>
            </a:r>
          </a:p>
          <a:p>
            <a:pPr lvl="1">
              <a:buFont typeface="Wingdings" panose="05000000000000000000" pitchFamily="2" charset="2"/>
              <a:buChar char="v"/>
            </a:pPr>
            <a:r>
              <a:rPr lang="en-US" i="1" dirty="0">
                <a:latin typeface="Palatino Linotype" panose="02040502050505030304" pitchFamily="18" charset="0"/>
              </a:rPr>
              <a:t>Initial Ideation</a:t>
            </a:r>
            <a:r>
              <a:rPr lang="en-US" dirty="0">
                <a:latin typeface="Palatino Linotype" panose="02040502050505030304" pitchFamily="18" charset="0"/>
              </a:rPr>
              <a:t> : Shortlisting 3 ideas from which we choose one to work with.</a:t>
            </a:r>
          </a:p>
          <a:p>
            <a:pPr>
              <a:buFont typeface="Wingdings" panose="05000000000000000000" pitchFamily="2" charset="2"/>
              <a:buChar char="Ø"/>
            </a:pPr>
            <a:r>
              <a:rPr lang="en-US" b="1" dirty="0">
                <a:latin typeface="Palatino Linotype" panose="02040502050505030304" pitchFamily="18" charset="0"/>
              </a:rPr>
              <a:t>Week 2:</a:t>
            </a:r>
          </a:p>
          <a:p>
            <a:pPr lvl="1">
              <a:buFont typeface="Wingdings" panose="05000000000000000000" pitchFamily="2" charset="2"/>
              <a:buChar char="v"/>
            </a:pPr>
            <a:r>
              <a:rPr lang="en-US" dirty="0">
                <a:latin typeface="Palatino Linotype" panose="02040502050505030304" pitchFamily="18" charset="0"/>
              </a:rPr>
              <a:t>Solidification of the Project idea and further planning.</a:t>
            </a:r>
          </a:p>
          <a:p>
            <a:pPr>
              <a:buFont typeface="Wingdings" panose="05000000000000000000" pitchFamily="2" charset="2"/>
              <a:buChar char="Ø"/>
            </a:pPr>
            <a:r>
              <a:rPr lang="en-US" b="1" dirty="0">
                <a:latin typeface="Palatino Linotype" panose="02040502050505030304" pitchFamily="18" charset="0"/>
              </a:rPr>
              <a:t>Week 3 &amp; 4:</a:t>
            </a:r>
          </a:p>
          <a:p>
            <a:pPr lvl="1">
              <a:buFont typeface="Wingdings" panose="05000000000000000000" pitchFamily="2" charset="2"/>
              <a:buChar char="v"/>
            </a:pPr>
            <a:r>
              <a:rPr lang="en-US" dirty="0">
                <a:latin typeface="Palatino Linotype" panose="02040502050505030304" pitchFamily="18" charset="0"/>
              </a:rPr>
              <a:t>Division of work between team members.</a:t>
            </a:r>
          </a:p>
          <a:p>
            <a:pPr lvl="1">
              <a:lnSpc>
                <a:spcPct val="100000"/>
              </a:lnSpc>
              <a:buFont typeface="Wingdings" panose="05000000000000000000" pitchFamily="2" charset="2"/>
              <a:buChar char="v"/>
            </a:pPr>
            <a:r>
              <a:rPr lang="en-IN" dirty="0">
                <a:latin typeface="Palatino Linotype" panose="02040502050505030304" pitchFamily="18" charset="0"/>
              </a:rPr>
              <a:t>Designing individual parts and creating their isometric drawings.</a:t>
            </a:r>
          </a:p>
          <a:p>
            <a:pPr>
              <a:buFont typeface="Wingdings" panose="05000000000000000000" pitchFamily="2" charset="2"/>
              <a:buChar char="Ø"/>
            </a:pPr>
            <a:r>
              <a:rPr lang="en-IN" b="1" dirty="0">
                <a:latin typeface="Palatino Linotype" panose="02040502050505030304" pitchFamily="18" charset="0"/>
              </a:rPr>
              <a:t>Week 5 (Finale):</a:t>
            </a:r>
          </a:p>
          <a:p>
            <a:pPr lvl="1">
              <a:buFont typeface="Wingdings" panose="05000000000000000000" pitchFamily="2" charset="2"/>
              <a:buChar char="v"/>
            </a:pPr>
            <a:r>
              <a:rPr lang="en-IN" dirty="0">
                <a:latin typeface="Palatino Linotype" panose="02040502050505030304" pitchFamily="18" charset="0"/>
              </a:rPr>
              <a:t>Compilation of the drawings and content in a Power Point Presentation.</a:t>
            </a:r>
          </a:p>
        </p:txBody>
      </p:sp>
      <p:sp>
        <p:nvSpPr>
          <p:cNvPr id="4" name="Slide Number Placeholder 3">
            <a:extLst>
              <a:ext uri="{FF2B5EF4-FFF2-40B4-BE49-F238E27FC236}">
                <a16:creationId xmlns:a16="http://schemas.microsoft.com/office/drawing/2014/main" id="{2055B998-888D-4734-A237-89AEA9EA0928}"/>
              </a:ext>
            </a:extLst>
          </p:cNvPr>
          <p:cNvSpPr>
            <a:spLocks noGrp="1"/>
          </p:cNvSpPr>
          <p:nvPr>
            <p:ph type="sldNum" sz="quarter" idx="12"/>
          </p:nvPr>
        </p:nvSpPr>
        <p:spPr/>
        <p:txBody>
          <a:bodyPr/>
          <a:lstStyle/>
          <a:p>
            <a:fld id="{330EA680-D336-4FF7-8B7A-9848BB0A1C32}" type="slidenum">
              <a:rPr lang="en-US" smtClean="0"/>
              <a:t>30</a:t>
            </a:fld>
            <a:endParaRPr lang="en-US"/>
          </a:p>
        </p:txBody>
      </p:sp>
    </p:spTree>
    <p:extLst>
      <p:ext uri="{BB962C8B-B14F-4D97-AF65-F5344CB8AC3E}">
        <p14:creationId xmlns:p14="http://schemas.microsoft.com/office/powerpoint/2010/main" val="26552695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34CAF-1007-4BD8-AB20-859E52FE3902}"/>
              </a:ext>
            </a:extLst>
          </p:cNvPr>
          <p:cNvSpPr>
            <a:spLocks noGrp="1"/>
          </p:cNvSpPr>
          <p:nvPr>
            <p:ph type="title"/>
          </p:nvPr>
        </p:nvSpPr>
        <p:spPr>
          <a:xfrm>
            <a:off x="1450975" y="0"/>
            <a:ext cx="9603275" cy="895545"/>
          </a:xfrm>
        </p:spPr>
        <p:txBody>
          <a:bodyPr>
            <a:normAutofit/>
          </a:bodyPr>
          <a:lstStyle/>
          <a:p>
            <a:pPr algn="ctr"/>
            <a:br>
              <a:rPr lang="en-IN" sz="1800" dirty="0"/>
            </a:br>
            <a:r>
              <a:rPr lang="en-IN" dirty="0"/>
              <a:t>Work Distribution</a:t>
            </a:r>
            <a:endParaRPr lang="en-IN" sz="1800" dirty="0"/>
          </a:p>
        </p:txBody>
      </p:sp>
      <p:graphicFrame>
        <p:nvGraphicFramePr>
          <p:cNvPr id="5" name="Table 5">
            <a:extLst>
              <a:ext uri="{FF2B5EF4-FFF2-40B4-BE49-F238E27FC236}">
                <a16:creationId xmlns:a16="http://schemas.microsoft.com/office/drawing/2014/main" id="{52947EA0-F9EF-4621-BC61-5AADCAA9C99E}"/>
              </a:ext>
            </a:extLst>
          </p:cNvPr>
          <p:cNvGraphicFramePr>
            <a:graphicFrameLocks noGrp="1"/>
          </p:cNvGraphicFramePr>
          <p:nvPr>
            <p:ph idx="1"/>
            <p:extLst>
              <p:ext uri="{D42A27DB-BD31-4B8C-83A1-F6EECF244321}">
                <p14:modId xmlns:p14="http://schemas.microsoft.com/office/powerpoint/2010/main" val="32302160"/>
              </p:ext>
            </p:extLst>
          </p:nvPr>
        </p:nvGraphicFramePr>
        <p:xfrm>
          <a:off x="1450975" y="895545"/>
          <a:ext cx="10304251" cy="5200571"/>
        </p:xfrm>
        <a:graphic>
          <a:graphicData uri="http://schemas.openxmlformats.org/drawingml/2006/table">
            <a:tbl>
              <a:tblPr firstRow="1" bandRow="1">
                <a:tableStyleId>{073A0DAA-6AF3-43AB-8588-CEC1D06C72B9}</a:tableStyleId>
              </a:tblPr>
              <a:tblGrid>
                <a:gridCol w="1428238">
                  <a:extLst>
                    <a:ext uri="{9D8B030D-6E8A-4147-A177-3AD203B41FA5}">
                      <a16:colId xmlns:a16="http://schemas.microsoft.com/office/drawing/2014/main" val="541934694"/>
                    </a:ext>
                  </a:extLst>
                </a:gridCol>
                <a:gridCol w="1428238">
                  <a:extLst>
                    <a:ext uri="{9D8B030D-6E8A-4147-A177-3AD203B41FA5}">
                      <a16:colId xmlns:a16="http://schemas.microsoft.com/office/drawing/2014/main" val="38265647"/>
                    </a:ext>
                  </a:extLst>
                </a:gridCol>
                <a:gridCol w="1428238">
                  <a:extLst>
                    <a:ext uri="{9D8B030D-6E8A-4147-A177-3AD203B41FA5}">
                      <a16:colId xmlns:a16="http://schemas.microsoft.com/office/drawing/2014/main" val="3160386694"/>
                    </a:ext>
                  </a:extLst>
                </a:gridCol>
                <a:gridCol w="1428238">
                  <a:extLst>
                    <a:ext uri="{9D8B030D-6E8A-4147-A177-3AD203B41FA5}">
                      <a16:colId xmlns:a16="http://schemas.microsoft.com/office/drawing/2014/main" val="3810426547"/>
                    </a:ext>
                  </a:extLst>
                </a:gridCol>
                <a:gridCol w="1650135">
                  <a:extLst>
                    <a:ext uri="{9D8B030D-6E8A-4147-A177-3AD203B41FA5}">
                      <a16:colId xmlns:a16="http://schemas.microsoft.com/office/drawing/2014/main" val="2944712649"/>
                    </a:ext>
                  </a:extLst>
                </a:gridCol>
                <a:gridCol w="1442301">
                  <a:extLst>
                    <a:ext uri="{9D8B030D-6E8A-4147-A177-3AD203B41FA5}">
                      <a16:colId xmlns:a16="http://schemas.microsoft.com/office/drawing/2014/main" val="3463728036"/>
                    </a:ext>
                  </a:extLst>
                </a:gridCol>
                <a:gridCol w="1498863">
                  <a:extLst>
                    <a:ext uri="{9D8B030D-6E8A-4147-A177-3AD203B41FA5}">
                      <a16:colId xmlns:a16="http://schemas.microsoft.com/office/drawing/2014/main" val="1051388811"/>
                    </a:ext>
                  </a:extLst>
                </a:gridCol>
              </a:tblGrid>
              <a:tr h="672195">
                <a:tc>
                  <a:txBody>
                    <a:bodyPr/>
                    <a:lstStyle/>
                    <a:p>
                      <a:pPr algn="ctr"/>
                      <a:r>
                        <a:rPr lang="en-IN" sz="1800" b="1" dirty="0">
                          <a:latin typeface="Palatino Linotype" panose="02040502050505030304" pitchFamily="18" charset="0"/>
                        </a:rPr>
                        <a:t>NAME</a:t>
                      </a:r>
                    </a:p>
                  </a:txBody>
                  <a:tcPr/>
                </a:tc>
                <a:tc>
                  <a:txBody>
                    <a:bodyPr/>
                    <a:lstStyle/>
                    <a:p>
                      <a:pPr algn="ctr"/>
                      <a:r>
                        <a:rPr lang="en-IN" sz="1800" dirty="0">
                          <a:latin typeface="Palatino Linotype" panose="02040502050505030304" pitchFamily="18" charset="0"/>
                        </a:rPr>
                        <a:t>Turn 1</a:t>
                      </a:r>
                    </a:p>
                  </a:txBody>
                  <a:tcPr/>
                </a:tc>
                <a:tc>
                  <a:txBody>
                    <a:bodyPr/>
                    <a:lstStyle/>
                    <a:p>
                      <a:pPr algn="ctr"/>
                      <a:r>
                        <a:rPr lang="en-IN" sz="1800" dirty="0">
                          <a:latin typeface="Palatino Linotype" panose="02040502050505030304" pitchFamily="18" charset="0"/>
                        </a:rPr>
                        <a:t>Turn 2</a:t>
                      </a:r>
                    </a:p>
                  </a:txBody>
                  <a:tcPr/>
                </a:tc>
                <a:tc>
                  <a:txBody>
                    <a:bodyPr/>
                    <a:lstStyle/>
                    <a:p>
                      <a:pPr algn="ctr"/>
                      <a:r>
                        <a:rPr lang="en-IN" sz="1800" dirty="0">
                          <a:latin typeface="Palatino Linotype" panose="02040502050505030304" pitchFamily="18" charset="0"/>
                        </a:rPr>
                        <a:t>Turn 3</a:t>
                      </a:r>
                    </a:p>
                  </a:txBody>
                  <a:tcPr/>
                </a:tc>
                <a:tc>
                  <a:txBody>
                    <a:bodyPr/>
                    <a:lstStyle/>
                    <a:p>
                      <a:pPr algn="ctr"/>
                      <a:r>
                        <a:rPr lang="en-IN" sz="1800" dirty="0">
                          <a:latin typeface="Palatino Linotype" panose="02040502050505030304" pitchFamily="18" charset="0"/>
                        </a:rPr>
                        <a:t>Turn 4</a:t>
                      </a:r>
                    </a:p>
                  </a:txBody>
                  <a:tcPr/>
                </a:tc>
                <a:tc>
                  <a:txBody>
                    <a:bodyPr/>
                    <a:lstStyle/>
                    <a:p>
                      <a:pPr algn="ctr"/>
                      <a:r>
                        <a:rPr lang="en-IN" sz="1800" dirty="0">
                          <a:latin typeface="Palatino Linotype" panose="02040502050505030304" pitchFamily="18" charset="0"/>
                        </a:rPr>
                        <a:t>Turn 5</a:t>
                      </a:r>
                    </a:p>
                  </a:txBody>
                  <a:tcPr/>
                </a:tc>
                <a:tc>
                  <a:txBody>
                    <a:bodyPr/>
                    <a:lstStyle/>
                    <a:p>
                      <a:pPr algn="ctr"/>
                      <a:r>
                        <a:rPr lang="en-IN" sz="1800" dirty="0">
                          <a:latin typeface="Palatino Linotype" panose="02040502050505030304" pitchFamily="18" charset="0"/>
                        </a:rPr>
                        <a:t>Turn 6</a:t>
                      </a:r>
                    </a:p>
                  </a:txBody>
                  <a:tcPr/>
                </a:tc>
                <a:extLst>
                  <a:ext uri="{0D108BD9-81ED-4DB2-BD59-A6C34878D82A}">
                    <a16:rowId xmlns:a16="http://schemas.microsoft.com/office/drawing/2014/main" val="1750884114"/>
                  </a:ext>
                </a:extLst>
              </a:tr>
              <a:tr h="672195">
                <a:tc>
                  <a:txBody>
                    <a:bodyPr/>
                    <a:lstStyle/>
                    <a:p>
                      <a:pPr marL="0" marR="0" algn="ctr">
                        <a:lnSpc>
                          <a:spcPct val="100000"/>
                        </a:lnSpc>
                        <a:spcBef>
                          <a:spcPts val="0"/>
                        </a:spcBef>
                        <a:spcAft>
                          <a:spcPts val="0"/>
                        </a:spcAft>
                      </a:pPr>
                      <a:r>
                        <a:rPr lang="en-IN" sz="1800" b="1"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Garvit Arora</a:t>
                      </a:r>
                      <a:endParaRPr lang="en-IN" sz="1800" b="1"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Ideation (Staircase)</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Finalizing Working mechanism</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Designing Shafts</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Finalized the design and Made drawings of shafts and Draft presentation</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Compilation and overall PPT Design</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 Project Report and Presentation</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extLst>
                  <a:ext uri="{0D108BD9-81ED-4DB2-BD59-A6C34878D82A}">
                    <a16:rowId xmlns:a16="http://schemas.microsoft.com/office/drawing/2014/main" val="2761082727"/>
                  </a:ext>
                </a:extLst>
              </a:tr>
              <a:tr h="672195">
                <a:tc>
                  <a:txBody>
                    <a:bodyPr/>
                    <a:lstStyle/>
                    <a:p>
                      <a:pPr marL="0" marR="0" algn="ctr">
                        <a:lnSpc>
                          <a:spcPct val="100000"/>
                        </a:lnSpc>
                        <a:spcBef>
                          <a:spcPts val="0"/>
                        </a:spcBef>
                        <a:spcAft>
                          <a:spcPts val="0"/>
                        </a:spcAft>
                      </a:pPr>
                      <a:r>
                        <a:rPr lang="en-IN" sz="1800" b="1"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Karan </a:t>
                      </a:r>
                      <a:r>
                        <a:rPr lang="en-IN" sz="1800" b="1" dirty="0" err="1">
                          <a:solidFill>
                            <a:srgbClr val="0D0D0D"/>
                          </a:solidFill>
                          <a:effectLst/>
                          <a:latin typeface="Palatino Linotype" panose="02040502050505030304" pitchFamily="18" charset="0"/>
                          <a:ea typeface="Roboto" panose="02000000000000000000" pitchFamily="2" charset="0"/>
                          <a:cs typeface="Roboto" panose="02000000000000000000" pitchFamily="2" charset="0"/>
                        </a:rPr>
                        <a:t>Jeyasankar</a:t>
                      </a:r>
                      <a:endParaRPr lang="en-IN" sz="1800" b="1"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Ideation (Bicycle Cleaner)</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Finalizing Working mechanism</a:t>
                      </a:r>
                      <a:endParaRPr lang="en-IN" sz="180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Designing Scissors</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Finalized the design and Made drawings of scissors</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Compilation and Sustainability analysis</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 Project Report and Presentation</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extLst>
                  <a:ext uri="{0D108BD9-81ED-4DB2-BD59-A6C34878D82A}">
                    <a16:rowId xmlns:a16="http://schemas.microsoft.com/office/drawing/2014/main" val="575298698"/>
                  </a:ext>
                </a:extLst>
              </a:tr>
              <a:tr h="672195">
                <a:tc>
                  <a:txBody>
                    <a:bodyPr/>
                    <a:lstStyle/>
                    <a:p>
                      <a:pPr marL="0" marR="0" algn="ctr">
                        <a:lnSpc>
                          <a:spcPct val="139000"/>
                        </a:lnSpc>
                        <a:spcBef>
                          <a:spcPts val="0"/>
                        </a:spcBef>
                        <a:spcAft>
                          <a:spcPts val="0"/>
                        </a:spcAft>
                      </a:pPr>
                      <a:r>
                        <a:rPr lang="en-IN" sz="1800" b="1" dirty="0" err="1">
                          <a:solidFill>
                            <a:srgbClr val="0D0D0D"/>
                          </a:solidFill>
                          <a:effectLst/>
                          <a:latin typeface="Palatino Linotype" panose="02040502050505030304" pitchFamily="18" charset="0"/>
                          <a:ea typeface="Roboto" panose="02000000000000000000" pitchFamily="2" charset="0"/>
                          <a:cs typeface="Roboto" panose="02000000000000000000" pitchFamily="2" charset="0"/>
                        </a:rPr>
                        <a:t>Apurb</a:t>
                      </a:r>
                      <a:r>
                        <a:rPr lang="en-IN" sz="1800" b="1"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 Agarwal</a:t>
                      </a:r>
                      <a:endParaRPr lang="en-IN" sz="1800" b="1"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Ideation (Staircase)</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Finalizing Working mechanism</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39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Designing Base</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Finalized the design and Made drawing of base</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Compilation and Draft Report</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8580" marR="68580" marT="0" marB="0"/>
                </a:tc>
                <a:tc>
                  <a:txBody>
                    <a:bodyPr/>
                    <a:lstStyle/>
                    <a:p>
                      <a:pPr marL="0" marR="0" algn="ctr">
                        <a:lnSpc>
                          <a:spcPct val="100000"/>
                        </a:lnSpc>
                        <a:spcBef>
                          <a:spcPts val="0"/>
                        </a:spcBef>
                        <a:spcAft>
                          <a:spcPts val="0"/>
                        </a:spcAft>
                      </a:pPr>
                      <a:r>
                        <a:rPr lang="en-IN" sz="1800"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Final Project Report and Presentation</a:t>
                      </a:r>
                      <a:endParaRPr lang="en-IN" sz="1800"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a:txBody>
                  <a:tcPr marL="63500" marR="63500" marT="63500" marB="63500"/>
                </a:tc>
                <a:extLst>
                  <a:ext uri="{0D108BD9-81ED-4DB2-BD59-A6C34878D82A}">
                    <a16:rowId xmlns:a16="http://schemas.microsoft.com/office/drawing/2014/main" val="372814714"/>
                  </a:ext>
                </a:extLst>
              </a:tr>
            </a:tbl>
          </a:graphicData>
        </a:graphic>
      </p:graphicFrame>
      <p:sp>
        <p:nvSpPr>
          <p:cNvPr id="3" name="Slide Number Placeholder 2">
            <a:extLst>
              <a:ext uri="{FF2B5EF4-FFF2-40B4-BE49-F238E27FC236}">
                <a16:creationId xmlns:a16="http://schemas.microsoft.com/office/drawing/2014/main" id="{A95A14F6-8413-4AA6-8F77-31A1CC2F2439}"/>
              </a:ext>
            </a:extLst>
          </p:cNvPr>
          <p:cNvSpPr>
            <a:spLocks noGrp="1"/>
          </p:cNvSpPr>
          <p:nvPr>
            <p:ph type="sldNum" sz="quarter" idx="12"/>
          </p:nvPr>
        </p:nvSpPr>
        <p:spPr/>
        <p:txBody>
          <a:bodyPr/>
          <a:lstStyle/>
          <a:p>
            <a:fld id="{330EA680-D336-4FF7-8B7A-9848BB0A1C32}" type="slidenum">
              <a:rPr lang="en-US" smtClean="0"/>
              <a:t>31</a:t>
            </a:fld>
            <a:endParaRPr lang="en-US"/>
          </a:p>
        </p:txBody>
      </p:sp>
    </p:spTree>
    <p:extLst>
      <p:ext uri="{BB962C8B-B14F-4D97-AF65-F5344CB8AC3E}">
        <p14:creationId xmlns:p14="http://schemas.microsoft.com/office/powerpoint/2010/main" val="2838017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34CAF-1007-4BD8-AB20-859E52FE3902}"/>
              </a:ext>
            </a:extLst>
          </p:cNvPr>
          <p:cNvSpPr>
            <a:spLocks noGrp="1"/>
          </p:cNvSpPr>
          <p:nvPr>
            <p:ph type="title"/>
          </p:nvPr>
        </p:nvSpPr>
        <p:spPr>
          <a:xfrm>
            <a:off x="1450975" y="0"/>
            <a:ext cx="9603275" cy="895545"/>
          </a:xfrm>
        </p:spPr>
        <p:txBody>
          <a:bodyPr>
            <a:normAutofit/>
          </a:bodyPr>
          <a:lstStyle/>
          <a:p>
            <a:pPr algn="ctr"/>
            <a:br>
              <a:rPr lang="en-IN" sz="1800" dirty="0"/>
            </a:br>
            <a:r>
              <a:rPr lang="en-IN" dirty="0"/>
              <a:t>Work Distribution</a:t>
            </a:r>
            <a:endParaRPr lang="en-IN" sz="1800" dirty="0"/>
          </a:p>
        </p:txBody>
      </p:sp>
      <p:graphicFrame>
        <p:nvGraphicFramePr>
          <p:cNvPr id="5" name="Table 5">
            <a:extLst>
              <a:ext uri="{FF2B5EF4-FFF2-40B4-BE49-F238E27FC236}">
                <a16:creationId xmlns:a16="http://schemas.microsoft.com/office/drawing/2014/main" id="{52947EA0-F9EF-4621-BC61-5AADCAA9C99E}"/>
              </a:ext>
            </a:extLst>
          </p:cNvPr>
          <p:cNvGraphicFramePr>
            <a:graphicFrameLocks noGrp="1"/>
          </p:cNvGraphicFramePr>
          <p:nvPr>
            <p:ph idx="1"/>
            <p:extLst>
              <p:ext uri="{D42A27DB-BD31-4B8C-83A1-F6EECF244321}">
                <p14:modId xmlns:p14="http://schemas.microsoft.com/office/powerpoint/2010/main" val="613855649"/>
              </p:ext>
            </p:extLst>
          </p:nvPr>
        </p:nvGraphicFramePr>
        <p:xfrm>
          <a:off x="1450975" y="895546"/>
          <a:ext cx="10266543" cy="5222449"/>
        </p:xfrm>
        <a:graphic>
          <a:graphicData uri="http://schemas.openxmlformats.org/drawingml/2006/table">
            <a:tbl>
              <a:tblPr firstRow="1" bandRow="1">
                <a:tableStyleId>{073A0DAA-6AF3-43AB-8588-CEC1D06C72B9}</a:tableStyleId>
              </a:tblPr>
              <a:tblGrid>
                <a:gridCol w="1452480">
                  <a:extLst>
                    <a:ext uri="{9D8B030D-6E8A-4147-A177-3AD203B41FA5}">
                      <a16:colId xmlns:a16="http://schemas.microsoft.com/office/drawing/2014/main" val="541934694"/>
                    </a:ext>
                  </a:extLst>
                </a:gridCol>
                <a:gridCol w="1291624">
                  <a:extLst>
                    <a:ext uri="{9D8B030D-6E8A-4147-A177-3AD203B41FA5}">
                      <a16:colId xmlns:a16="http://schemas.microsoft.com/office/drawing/2014/main" val="38265647"/>
                    </a:ext>
                  </a:extLst>
                </a:gridCol>
                <a:gridCol w="1372051">
                  <a:extLst>
                    <a:ext uri="{9D8B030D-6E8A-4147-A177-3AD203B41FA5}">
                      <a16:colId xmlns:a16="http://schemas.microsoft.com/office/drawing/2014/main" val="3160386694"/>
                    </a:ext>
                  </a:extLst>
                </a:gridCol>
                <a:gridCol w="1372051">
                  <a:extLst>
                    <a:ext uri="{9D8B030D-6E8A-4147-A177-3AD203B41FA5}">
                      <a16:colId xmlns:a16="http://schemas.microsoft.com/office/drawing/2014/main" val="3810426547"/>
                    </a:ext>
                  </a:extLst>
                </a:gridCol>
                <a:gridCol w="1582650">
                  <a:extLst>
                    <a:ext uri="{9D8B030D-6E8A-4147-A177-3AD203B41FA5}">
                      <a16:colId xmlns:a16="http://schemas.microsoft.com/office/drawing/2014/main" val="2944712649"/>
                    </a:ext>
                  </a:extLst>
                </a:gridCol>
                <a:gridCol w="1366887">
                  <a:extLst>
                    <a:ext uri="{9D8B030D-6E8A-4147-A177-3AD203B41FA5}">
                      <a16:colId xmlns:a16="http://schemas.microsoft.com/office/drawing/2014/main" val="3463728036"/>
                    </a:ext>
                  </a:extLst>
                </a:gridCol>
                <a:gridCol w="1828800">
                  <a:extLst>
                    <a:ext uri="{9D8B030D-6E8A-4147-A177-3AD203B41FA5}">
                      <a16:colId xmlns:a16="http://schemas.microsoft.com/office/drawing/2014/main" val="1051388811"/>
                    </a:ext>
                  </a:extLst>
                </a:gridCol>
              </a:tblGrid>
              <a:tr h="543932">
                <a:tc>
                  <a:txBody>
                    <a:bodyPr/>
                    <a:lstStyle/>
                    <a:p>
                      <a:pPr algn="ctr"/>
                      <a:r>
                        <a:rPr lang="en-IN" dirty="0">
                          <a:latin typeface="Palatino Linotype" panose="02040502050505030304" pitchFamily="18" charset="0"/>
                        </a:rPr>
                        <a:t>NAME</a:t>
                      </a:r>
                    </a:p>
                  </a:txBody>
                  <a:tcPr/>
                </a:tc>
                <a:tc>
                  <a:txBody>
                    <a:bodyPr/>
                    <a:lstStyle/>
                    <a:p>
                      <a:pPr algn="ctr"/>
                      <a:r>
                        <a:rPr lang="en-IN" dirty="0">
                          <a:latin typeface="Palatino Linotype" panose="02040502050505030304" pitchFamily="18" charset="0"/>
                        </a:rPr>
                        <a:t>Turn 1</a:t>
                      </a:r>
                    </a:p>
                  </a:txBody>
                  <a:tcPr/>
                </a:tc>
                <a:tc>
                  <a:txBody>
                    <a:bodyPr/>
                    <a:lstStyle/>
                    <a:p>
                      <a:pPr algn="ctr"/>
                      <a:r>
                        <a:rPr lang="en-IN" dirty="0">
                          <a:latin typeface="Palatino Linotype" panose="02040502050505030304" pitchFamily="18" charset="0"/>
                        </a:rPr>
                        <a:t>Turn 2</a:t>
                      </a:r>
                    </a:p>
                  </a:txBody>
                  <a:tcPr/>
                </a:tc>
                <a:tc>
                  <a:txBody>
                    <a:bodyPr/>
                    <a:lstStyle/>
                    <a:p>
                      <a:pPr algn="ctr"/>
                      <a:r>
                        <a:rPr lang="en-IN" dirty="0">
                          <a:latin typeface="Palatino Linotype" panose="02040502050505030304" pitchFamily="18" charset="0"/>
                        </a:rPr>
                        <a:t>Turn 3</a:t>
                      </a:r>
                    </a:p>
                  </a:txBody>
                  <a:tcPr/>
                </a:tc>
                <a:tc>
                  <a:txBody>
                    <a:bodyPr/>
                    <a:lstStyle/>
                    <a:p>
                      <a:pPr algn="ctr"/>
                      <a:r>
                        <a:rPr lang="en-IN" dirty="0">
                          <a:latin typeface="Palatino Linotype" panose="02040502050505030304" pitchFamily="18" charset="0"/>
                        </a:rPr>
                        <a:t>Turn 4</a:t>
                      </a:r>
                    </a:p>
                  </a:txBody>
                  <a:tcPr/>
                </a:tc>
                <a:tc>
                  <a:txBody>
                    <a:bodyPr/>
                    <a:lstStyle/>
                    <a:p>
                      <a:pPr algn="ctr"/>
                      <a:r>
                        <a:rPr lang="en-IN" dirty="0">
                          <a:latin typeface="Palatino Linotype" panose="02040502050505030304" pitchFamily="18" charset="0"/>
                        </a:rPr>
                        <a:t>Turn 5</a:t>
                      </a:r>
                    </a:p>
                  </a:txBody>
                  <a:tcPr/>
                </a:tc>
                <a:tc>
                  <a:txBody>
                    <a:bodyPr/>
                    <a:lstStyle/>
                    <a:p>
                      <a:pPr algn="ctr"/>
                      <a:r>
                        <a:rPr lang="en-IN" dirty="0">
                          <a:latin typeface="Palatino Linotype" panose="02040502050505030304" pitchFamily="18" charset="0"/>
                        </a:rPr>
                        <a:t>Turn 6</a:t>
                      </a:r>
                    </a:p>
                  </a:txBody>
                  <a:tcPr/>
                </a:tc>
                <a:extLst>
                  <a:ext uri="{0D108BD9-81ED-4DB2-BD59-A6C34878D82A}">
                    <a16:rowId xmlns:a16="http://schemas.microsoft.com/office/drawing/2014/main" val="1750884114"/>
                  </a:ext>
                </a:extLst>
              </a:tr>
              <a:tr h="1467770">
                <a:tc>
                  <a:txBody>
                    <a:bodyPr/>
                    <a:lstStyle/>
                    <a:p>
                      <a:pPr algn="ctr"/>
                      <a:r>
                        <a:rPr lang="en-IN" sz="1800" b="1" kern="1200" dirty="0" err="1">
                          <a:solidFill>
                            <a:schemeClr val="dk1"/>
                          </a:solidFill>
                          <a:effectLst/>
                          <a:latin typeface="Palatino Linotype" panose="02040502050505030304" pitchFamily="18" charset="0"/>
                          <a:ea typeface="+mn-ea"/>
                          <a:cs typeface="+mn-cs"/>
                        </a:rPr>
                        <a:t>Granth</a:t>
                      </a:r>
                      <a:r>
                        <a:rPr lang="en-IN" sz="1800" b="1" kern="1200" dirty="0">
                          <a:solidFill>
                            <a:schemeClr val="dk1"/>
                          </a:solidFill>
                          <a:effectLst/>
                          <a:latin typeface="Palatino Linotype" panose="02040502050505030304" pitchFamily="18" charset="0"/>
                          <a:ea typeface="+mn-ea"/>
                          <a:cs typeface="+mn-cs"/>
                        </a:rPr>
                        <a:t> Choudhary</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Ideation (staircase)</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Finalizing Working mechanism</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Designing Gears and Chains</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Finalized the design and Made drawings of gears</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Compilation and Cost Analysis</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 Project Report and Presentation</a:t>
                      </a:r>
                      <a:endParaRPr lang="en-IN" dirty="0">
                        <a:latin typeface="Palatino Linotype" panose="02040502050505030304" pitchFamily="18" charset="0"/>
                      </a:endParaRPr>
                    </a:p>
                  </a:txBody>
                  <a:tcPr/>
                </a:tc>
                <a:extLst>
                  <a:ext uri="{0D108BD9-81ED-4DB2-BD59-A6C34878D82A}">
                    <a16:rowId xmlns:a16="http://schemas.microsoft.com/office/drawing/2014/main" val="2761082727"/>
                  </a:ext>
                </a:extLst>
              </a:tr>
              <a:tr h="1742977">
                <a:tc>
                  <a:txBody>
                    <a:bodyPr/>
                    <a:lstStyle/>
                    <a:p>
                      <a:pPr algn="ctr"/>
                      <a:r>
                        <a:rPr lang="en-IN" sz="1800" b="1" kern="1200" dirty="0" err="1">
                          <a:solidFill>
                            <a:schemeClr val="dk1"/>
                          </a:solidFill>
                          <a:effectLst/>
                          <a:latin typeface="Palatino Linotype" panose="02040502050505030304" pitchFamily="18" charset="0"/>
                          <a:ea typeface="+mn-ea"/>
                          <a:cs typeface="+mn-cs"/>
                        </a:rPr>
                        <a:t>Jatin</a:t>
                      </a:r>
                      <a:r>
                        <a:rPr lang="en-IN" sz="1800" b="1" kern="1200" dirty="0">
                          <a:solidFill>
                            <a:schemeClr val="dk1"/>
                          </a:solidFill>
                          <a:effectLst/>
                          <a:latin typeface="Palatino Linotype" panose="02040502050505030304" pitchFamily="18" charset="0"/>
                          <a:ea typeface="+mn-ea"/>
                          <a:cs typeface="+mn-cs"/>
                        </a:rPr>
                        <a:t> Chauhan</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Ideation (Bicycle Cleaner)</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Finalizing Materials required</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Designing Platform</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Finalized the design and</a:t>
                      </a:r>
                    </a:p>
                    <a:p>
                      <a:pPr algn="ctr"/>
                      <a:r>
                        <a:rPr lang="en-IN" sz="1800" kern="1200" dirty="0">
                          <a:solidFill>
                            <a:schemeClr val="dk1"/>
                          </a:solidFill>
                          <a:effectLst/>
                          <a:latin typeface="Palatino Linotype" panose="02040502050505030304" pitchFamily="18" charset="0"/>
                          <a:ea typeface="+mn-ea"/>
                          <a:cs typeface="+mn-cs"/>
                        </a:rPr>
                        <a:t>Made the Draft presentation</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Cost Analysis and PPT Design</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 Project Report and Presentation</a:t>
                      </a:r>
                      <a:endParaRPr lang="en-IN" dirty="0">
                        <a:latin typeface="Palatino Linotype" panose="02040502050505030304" pitchFamily="18" charset="0"/>
                      </a:endParaRPr>
                    </a:p>
                  </a:txBody>
                  <a:tcPr/>
                </a:tc>
                <a:extLst>
                  <a:ext uri="{0D108BD9-81ED-4DB2-BD59-A6C34878D82A}">
                    <a16:rowId xmlns:a16="http://schemas.microsoft.com/office/drawing/2014/main" val="575298698"/>
                  </a:ext>
                </a:extLst>
              </a:tr>
              <a:tr h="1467770">
                <a:tc>
                  <a:txBody>
                    <a:bodyPr/>
                    <a:lstStyle/>
                    <a:p>
                      <a:pPr algn="ctr"/>
                      <a:r>
                        <a:rPr lang="en-IN" sz="1800" b="1" kern="1200" dirty="0">
                          <a:solidFill>
                            <a:schemeClr val="dk1"/>
                          </a:solidFill>
                          <a:effectLst/>
                          <a:latin typeface="Palatino Linotype" panose="02040502050505030304" pitchFamily="18" charset="0"/>
                          <a:ea typeface="+mn-ea"/>
                          <a:cs typeface="+mn-cs"/>
                        </a:rPr>
                        <a:t>Daksh Shrivastava</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Ideation (Robotic Arm)</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Finalizing Materials required</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Designing Gears and Chains</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Finalized the design and Made drawings of chains</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Cost Analysis and PPT Design</a:t>
                      </a:r>
                      <a:endParaRPr lang="en-IN"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 Project Report and Presentation</a:t>
                      </a:r>
                      <a:endParaRPr lang="en-IN" dirty="0">
                        <a:latin typeface="Palatino Linotype" panose="02040502050505030304" pitchFamily="18" charset="0"/>
                      </a:endParaRPr>
                    </a:p>
                  </a:txBody>
                  <a:tcPr/>
                </a:tc>
                <a:extLst>
                  <a:ext uri="{0D108BD9-81ED-4DB2-BD59-A6C34878D82A}">
                    <a16:rowId xmlns:a16="http://schemas.microsoft.com/office/drawing/2014/main" val="372814714"/>
                  </a:ext>
                </a:extLst>
              </a:tr>
            </a:tbl>
          </a:graphicData>
        </a:graphic>
      </p:graphicFrame>
      <p:sp>
        <p:nvSpPr>
          <p:cNvPr id="6" name="Slide Number Placeholder 5">
            <a:extLst>
              <a:ext uri="{FF2B5EF4-FFF2-40B4-BE49-F238E27FC236}">
                <a16:creationId xmlns:a16="http://schemas.microsoft.com/office/drawing/2014/main" id="{04A0600D-9975-4795-BD72-CF8A2EB208A3}"/>
              </a:ext>
            </a:extLst>
          </p:cNvPr>
          <p:cNvSpPr>
            <a:spLocks noGrp="1"/>
          </p:cNvSpPr>
          <p:nvPr>
            <p:ph type="sldNum" sz="quarter" idx="12"/>
          </p:nvPr>
        </p:nvSpPr>
        <p:spPr/>
        <p:txBody>
          <a:bodyPr/>
          <a:lstStyle/>
          <a:p>
            <a:fld id="{330EA680-D336-4FF7-8B7A-9848BB0A1C32}" type="slidenum">
              <a:rPr lang="en-US" smtClean="0"/>
              <a:t>32</a:t>
            </a:fld>
            <a:endParaRPr lang="en-US"/>
          </a:p>
        </p:txBody>
      </p:sp>
    </p:spTree>
    <p:extLst>
      <p:ext uri="{BB962C8B-B14F-4D97-AF65-F5344CB8AC3E}">
        <p14:creationId xmlns:p14="http://schemas.microsoft.com/office/powerpoint/2010/main" val="2924476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34CAF-1007-4BD8-AB20-859E52FE3902}"/>
              </a:ext>
            </a:extLst>
          </p:cNvPr>
          <p:cNvSpPr>
            <a:spLocks noGrp="1"/>
          </p:cNvSpPr>
          <p:nvPr>
            <p:ph type="title"/>
          </p:nvPr>
        </p:nvSpPr>
        <p:spPr>
          <a:xfrm>
            <a:off x="1450975" y="0"/>
            <a:ext cx="9603275" cy="895545"/>
          </a:xfrm>
        </p:spPr>
        <p:txBody>
          <a:bodyPr>
            <a:normAutofit/>
          </a:bodyPr>
          <a:lstStyle/>
          <a:p>
            <a:pPr algn="ctr"/>
            <a:br>
              <a:rPr lang="en-IN" sz="1800" dirty="0"/>
            </a:br>
            <a:r>
              <a:rPr lang="en-IN" dirty="0"/>
              <a:t>Work Distribution</a:t>
            </a:r>
            <a:endParaRPr lang="en-IN" sz="1800" dirty="0"/>
          </a:p>
        </p:txBody>
      </p:sp>
      <p:graphicFrame>
        <p:nvGraphicFramePr>
          <p:cNvPr id="5" name="Table 5">
            <a:extLst>
              <a:ext uri="{FF2B5EF4-FFF2-40B4-BE49-F238E27FC236}">
                <a16:creationId xmlns:a16="http://schemas.microsoft.com/office/drawing/2014/main" id="{52947EA0-F9EF-4621-BC61-5AADCAA9C99E}"/>
              </a:ext>
            </a:extLst>
          </p:cNvPr>
          <p:cNvGraphicFramePr>
            <a:graphicFrameLocks noGrp="1"/>
          </p:cNvGraphicFramePr>
          <p:nvPr>
            <p:ph idx="1"/>
            <p:extLst>
              <p:ext uri="{D42A27DB-BD31-4B8C-83A1-F6EECF244321}">
                <p14:modId xmlns:p14="http://schemas.microsoft.com/office/powerpoint/2010/main" val="4218359439"/>
              </p:ext>
            </p:extLst>
          </p:nvPr>
        </p:nvGraphicFramePr>
        <p:xfrm>
          <a:off x="1450975" y="895545"/>
          <a:ext cx="10260964" cy="5165890"/>
        </p:xfrm>
        <a:graphic>
          <a:graphicData uri="http://schemas.openxmlformats.org/drawingml/2006/table">
            <a:tbl>
              <a:tblPr firstRow="1" bandRow="1">
                <a:tableStyleId>{073A0DAA-6AF3-43AB-8588-CEC1D06C72B9}</a:tableStyleId>
              </a:tblPr>
              <a:tblGrid>
                <a:gridCol w="1422238">
                  <a:extLst>
                    <a:ext uri="{9D8B030D-6E8A-4147-A177-3AD203B41FA5}">
                      <a16:colId xmlns:a16="http://schemas.microsoft.com/office/drawing/2014/main" val="541934694"/>
                    </a:ext>
                  </a:extLst>
                </a:gridCol>
                <a:gridCol w="1422238">
                  <a:extLst>
                    <a:ext uri="{9D8B030D-6E8A-4147-A177-3AD203B41FA5}">
                      <a16:colId xmlns:a16="http://schemas.microsoft.com/office/drawing/2014/main" val="38265647"/>
                    </a:ext>
                  </a:extLst>
                </a:gridCol>
                <a:gridCol w="1422238">
                  <a:extLst>
                    <a:ext uri="{9D8B030D-6E8A-4147-A177-3AD203B41FA5}">
                      <a16:colId xmlns:a16="http://schemas.microsoft.com/office/drawing/2014/main" val="3160386694"/>
                    </a:ext>
                  </a:extLst>
                </a:gridCol>
                <a:gridCol w="1422238">
                  <a:extLst>
                    <a:ext uri="{9D8B030D-6E8A-4147-A177-3AD203B41FA5}">
                      <a16:colId xmlns:a16="http://schemas.microsoft.com/office/drawing/2014/main" val="3810426547"/>
                    </a:ext>
                  </a:extLst>
                </a:gridCol>
                <a:gridCol w="1643203">
                  <a:extLst>
                    <a:ext uri="{9D8B030D-6E8A-4147-A177-3AD203B41FA5}">
                      <a16:colId xmlns:a16="http://schemas.microsoft.com/office/drawing/2014/main" val="2944712649"/>
                    </a:ext>
                  </a:extLst>
                </a:gridCol>
                <a:gridCol w="1436242">
                  <a:extLst>
                    <a:ext uri="{9D8B030D-6E8A-4147-A177-3AD203B41FA5}">
                      <a16:colId xmlns:a16="http://schemas.microsoft.com/office/drawing/2014/main" val="3463728036"/>
                    </a:ext>
                  </a:extLst>
                </a:gridCol>
                <a:gridCol w="1492567">
                  <a:extLst>
                    <a:ext uri="{9D8B030D-6E8A-4147-A177-3AD203B41FA5}">
                      <a16:colId xmlns:a16="http://schemas.microsoft.com/office/drawing/2014/main" val="1051388811"/>
                    </a:ext>
                  </a:extLst>
                </a:gridCol>
              </a:tblGrid>
              <a:tr h="528714">
                <a:tc>
                  <a:txBody>
                    <a:bodyPr/>
                    <a:lstStyle/>
                    <a:p>
                      <a:pPr algn="ctr"/>
                      <a:r>
                        <a:rPr lang="en-IN" sz="1800" b="1" dirty="0">
                          <a:latin typeface="Palatino Linotype" panose="02040502050505030304" pitchFamily="18" charset="0"/>
                        </a:rPr>
                        <a:t>NAME</a:t>
                      </a:r>
                    </a:p>
                  </a:txBody>
                  <a:tcPr/>
                </a:tc>
                <a:tc>
                  <a:txBody>
                    <a:bodyPr/>
                    <a:lstStyle/>
                    <a:p>
                      <a:pPr algn="ctr"/>
                      <a:r>
                        <a:rPr lang="en-IN" sz="1800" dirty="0">
                          <a:latin typeface="Palatino Linotype" panose="02040502050505030304" pitchFamily="18" charset="0"/>
                        </a:rPr>
                        <a:t>Turn 1</a:t>
                      </a:r>
                    </a:p>
                  </a:txBody>
                  <a:tcPr/>
                </a:tc>
                <a:tc>
                  <a:txBody>
                    <a:bodyPr/>
                    <a:lstStyle/>
                    <a:p>
                      <a:pPr algn="ctr"/>
                      <a:r>
                        <a:rPr lang="en-IN" sz="1800" dirty="0">
                          <a:latin typeface="Palatino Linotype" panose="02040502050505030304" pitchFamily="18" charset="0"/>
                        </a:rPr>
                        <a:t>Turn 2</a:t>
                      </a:r>
                    </a:p>
                  </a:txBody>
                  <a:tcPr/>
                </a:tc>
                <a:tc>
                  <a:txBody>
                    <a:bodyPr/>
                    <a:lstStyle/>
                    <a:p>
                      <a:pPr algn="ctr"/>
                      <a:r>
                        <a:rPr lang="en-IN" sz="1800" dirty="0">
                          <a:latin typeface="Palatino Linotype" panose="02040502050505030304" pitchFamily="18" charset="0"/>
                        </a:rPr>
                        <a:t>Turn 3</a:t>
                      </a:r>
                    </a:p>
                  </a:txBody>
                  <a:tcPr/>
                </a:tc>
                <a:tc>
                  <a:txBody>
                    <a:bodyPr/>
                    <a:lstStyle/>
                    <a:p>
                      <a:pPr algn="ctr"/>
                      <a:r>
                        <a:rPr lang="en-IN" sz="1800" dirty="0">
                          <a:latin typeface="Palatino Linotype" panose="02040502050505030304" pitchFamily="18" charset="0"/>
                        </a:rPr>
                        <a:t>Turn 4</a:t>
                      </a:r>
                    </a:p>
                  </a:txBody>
                  <a:tcPr/>
                </a:tc>
                <a:tc>
                  <a:txBody>
                    <a:bodyPr/>
                    <a:lstStyle/>
                    <a:p>
                      <a:pPr algn="ctr"/>
                      <a:r>
                        <a:rPr lang="en-IN" sz="1800" dirty="0">
                          <a:latin typeface="Palatino Linotype" panose="02040502050505030304" pitchFamily="18" charset="0"/>
                        </a:rPr>
                        <a:t>Turn 5</a:t>
                      </a:r>
                    </a:p>
                  </a:txBody>
                  <a:tcPr/>
                </a:tc>
                <a:tc>
                  <a:txBody>
                    <a:bodyPr/>
                    <a:lstStyle/>
                    <a:p>
                      <a:pPr algn="ctr"/>
                      <a:r>
                        <a:rPr lang="en-IN" sz="1800" dirty="0">
                          <a:latin typeface="Palatino Linotype" panose="02040502050505030304" pitchFamily="18" charset="0"/>
                        </a:rPr>
                        <a:t>Turn 6</a:t>
                      </a:r>
                    </a:p>
                  </a:txBody>
                  <a:tcPr/>
                </a:tc>
                <a:extLst>
                  <a:ext uri="{0D108BD9-81ED-4DB2-BD59-A6C34878D82A}">
                    <a16:rowId xmlns:a16="http://schemas.microsoft.com/office/drawing/2014/main" val="1750884114"/>
                  </a:ext>
                </a:extLst>
              </a:tr>
              <a:tr h="2318588">
                <a:tc>
                  <a:txBody>
                    <a:bodyPr/>
                    <a:lstStyle/>
                    <a:p>
                      <a:pPr algn="ctr"/>
                      <a:r>
                        <a:rPr lang="en-IN" sz="1800" b="1" kern="1200" dirty="0">
                          <a:solidFill>
                            <a:schemeClr val="dk1"/>
                          </a:solidFill>
                          <a:effectLst/>
                          <a:latin typeface="Palatino Linotype" panose="02040502050505030304" pitchFamily="18" charset="0"/>
                          <a:ea typeface="+mn-ea"/>
                          <a:cs typeface="+mn-cs"/>
                        </a:rPr>
                        <a:t>Ananya Mehrotra</a:t>
                      </a:r>
                      <a:endParaRPr lang="en-IN" sz="1800" b="1"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Ideation (Robotic Arm)</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Finalizing Working mechanism</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Designing Platform</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Finalized the design and Made drawing of platform</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Compilation and Process Description</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 Project Report and Presentation</a:t>
                      </a:r>
                      <a:endParaRPr lang="en-IN" sz="1800" dirty="0">
                        <a:latin typeface="Palatino Linotype" panose="02040502050505030304" pitchFamily="18" charset="0"/>
                      </a:endParaRPr>
                    </a:p>
                  </a:txBody>
                  <a:tcPr/>
                </a:tc>
                <a:extLst>
                  <a:ext uri="{0D108BD9-81ED-4DB2-BD59-A6C34878D82A}">
                    <a16:rowId xmlns:a16="http://schemas.microsoft.com/office/drawing/2014/main" val="854290029"/>
                  </a:ext>
                </a:extLst>
              </a:tr>
              <a:tr h="2318588">
                <a:tc>
                  <a:txBody>
                    <a:bodyPr/>
                    <a:lstStyle/>
                    <a:p>
                      <a:pPr algn="ctr"/>
                      <a:r>
                        <a:rPr lang="en-IN" sz="1800" b="1" kern="1200" dirty="0">
                          <a:solidFill>
                            <a:schemeClr val="dk1"/>
                          </a:solidFill>
                          <a:effectLst/>
                          <a:latin typeface="Palatino Linotype" panose="02040502050505030304" pitchFamily="18" charset="0"/>
                          <a:ea typeface="+mn-ea"/>
                          <a:cs typeface="+mn-cs"/>
                        </a:rPr>
                        <a:t>Muhammad Farhan</a:t>
                      </a:r>
                      <a:endParaRPr lang="en-IN" sz="1800" b="1"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Ideation (Bicycle Cleaner)</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Finalizing Materials required</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Designing Scissors</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Finalized the design and Made the Draft presentation</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Sustainability analysis and Process Description</a:t>
                      </a:r>
                      <a:endParaRPr lang="en-IN" sz="1800" dirty="0">
                        <a:latin typeface="Palatino Linotype" panose="02040502050505030304" pitchFamily="18" charset="0"/>
                      </a:endParaRPr>
                    </a:p>
                  </a:txBody>
                  <a:tcPr/>
                </a:tc>
                <a:tc>
                  <a:txBody>
                    <a:bodyPr/>
                    <a:lstStyle/>
                    <a:p>
                      <a:pPr algn="ctr"/>
                      <a:r>
                        <a:rPr lang="en-IN" sz="1800" kern="1200" dirty="0">
                          <a:solidFill>
                            <a:schemeClr val="dk1"/>
                          </a:solidFill>
                          <a:effectLst/>
                          <a:latin typeface="Palatino Linotype" panose="02040502050505030304" pitchFamily="18" charset="0"/>
                          <a:ea typeface="+mn-ea"/>
                          <a:cs typeface="+mn-cs"/>
                        </a:rPr>
                        <a:t>Final Project Report and Presentation</a:t>
                      </a:r>
                      <a:endParaRPr lang="en-IN" sz="1800" dirty="0">
                        <a:latin typeface="Palatino Linotype" panose="02040502050505030304" pitchFamily="18" charset="0"/>
                      </a:endParaRPr>
                    </a:p>
                  </a:txBody>
                  <a:tcPr/>
                </a:tc>
                <a:extLst>
                  <a:ext uri="{0D108BD9-81ED-4DB2-BD59-A6C34878D82A}">
                    <a16:rowId xmlns:a16="http://schemas.microsoft.com/office/drawing/2014/main" val="2632214984"/>
                  </a:ext>
                </a:extLst>
              </a:tr>
            </a:tbl>
          </a:graphicData>
        </a:graphic>
      </p:graphicFrame>
      <p:sp>
        <p:nvSpPr>
          <p:cNvPr id="3" name="Slide Number Placeholder 2">
            <a:extLst>
              <a:ext uri="{FF2B5EF4-FFF2-40B4-BE49-F238E27FC236}">
                <a16:creationId xmlns:a16="http://schemas.microsoft.com/office/drawing/2014/main" id="{C52E4B0E-4755-49D1-B075-BD17EB4BE195}"/>
              </a:ext>
            </a:extLst>
          </p:cNvPr>
          <p:cNvSpPr>
            <a:spLocks noGrp="1"/>
          </p:cNvSpPr>
          <p:nvPr>
            <p:ph type="sldNum" sz="quarter" idx="12"/>
          </p:nvPr>
        </p:nvSpPr>
        <p:spPr/>
        <p:txBody>
          <a:bodyPr/>
          <a:lstStyle/>
          <a:p>
            <a:fld id="{330EA680-D336-4FF7-8B7A-9848BB0A1C32}" type="slidenum">
              <a:rPr lang="en-US" smtClean="0"/>
              <a:t>33</a:t>
            </a:fld>
            <a:endParaRPr lang="en-US"/>
          </a:p>
        </p:txBody>
      </p:sp>
    </p:spTree>
    <p:extLst>
      <p:ext uri="{BB962C8B-B14F-4D97-AF65-F5344CB8AC3E}">
        <p14:creationId xmlns:p14="http://schemas.microsoft.com/office/powerpoint/2010/main" val="5007464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lumMod val="85000"/>
              </a:schemeClr>
            </a:gs>
            <a:gs pos="62000">
              <a:schemeClr val="accent2">
                <a:lumMod val="0"/>
                <a:lumOff val="100000"/>
              </a:schemeClr>
            </a:gs>
            <a:gs pos="100000">
              <a:schemeClr val="bg2">
                <a:lumMod val="5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9" name="Parallelogram 8">
            <a:extLst>
              <a:ext uri="{FF2B5EF4-FFF2-40B4-BE49-F238E27FC236}">
                <a16:creationId xmlns:a16="http://schemas.microsoft.com/office/drawing/2014/main" id="{4A8908E3-68C9-4EB9-ABFF-B8EAE81AD988}"/>
              </a:ext>
            </a:extLst>
          </p:cNvPr>
          <p:cNvSpPr/>
          <p:nvPr/>
        </p:nvSpPr>
        <p:spPr>
          <a:xfrm>
            <a:off x="1" y="4355676"/>
            <a:ext cx="5156785" cy="498268"/>
          </a:xfrm>
          <a:prstGeom prst="parallelogram">
            <a:avLst>
              <a:gd name="adj" fmla="val 92947"/>
            </a:avLst>
          </a:prstGeom>
          <a:blipFill>
            <a:blip r:embed="rId2"/>
            <a:tile tx="0" ty="0" sx="100000" sy="100000" flip="none" algn="tl"/>
          </a:blipFill>
          <a:ln w="180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latin typeface="Algerian" panose="04020705040A02060702" pitchFamily="82" charset="0"/>
            </a:endParaRPr>
          </a:p>
        </p:txBody>
      </p:sp>
      <p:sp>
        <p:nvSpPr>
          <p:cNvPr id="14" name="Parallelogram 13">
            <a:extLst>
              <a:ext uri="{FF2B5EF4-FFF2-40B4-BE49-F238E27FC236}">
                <a16:creationId xmlns:a16="http://schemas.microsoft.com/office/drawing/2014/main" id="{8AA9C54E-F600-4C54-A4A3-83B6AD971AC7}"/>
              </a:ext>
            </a:extLst>
          </p:cNvPr>
          <p:cNvSpPr/>
          <p:nvPr/>
        </p:nvSpPr>
        <p:spPr>
          <a:xfrm>
            <a:off x="2" y="5004247"/>
            <a:ext cx="5760320" cy="411004"/>
          </a:xfrm>
          <a:prstGeom prst="parallelogram">
            <a:avLst>
              <a:gd name="adj" fmla="val 92947"/>
            </a:avLst>
          </a:prstGeom>
          <a:blipFill>
            <a:blip r:embed="rId2"/>
            <a:tile tx="0" ty="0" sx="100000" sy="100000" flip="none" algn="tl"/>
          </a:blipFill>
          <a:ln w="180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lumMod val="95000"/>
                </a:schemeClr>
              </a:solidFill>
            </a:endParaRPr>
          </a:p>
        </p:txBody>
      </p:sp>
      <p:sp>
        <p:nvSpPr>
          <p:cNvPr id="15" name="Parallelogram 14">
            <a:extLst>
              <a:ext uri="{FF2B5EF4-FFF2-40B4-BE49-F238E27FC236}">
                <a16:creationId xmlns:a16="http://schemas.microsoft.com/office/drawing/2014/main" id="{3AD0024C-6618-42F4-8F23-67F4749C8E9E}"/>
              </a:ext>
            </a:extLst>
          </p:cNvPr>
          <p:cNvSpPr/>
          <p:nvPr/>
        </p:nvSpPr>
        <p:spPr>
          <a:xfrm>
            <a:off x="0" y="5565554"/>
            <a:ext cx="6295099" cy="411006"/>
          </a:xfrm>
          <a:prstGeom prst="parallelogram">
            <a:avLst>
              <a:gd name="adj" fmla="val 92947"/>
            </a:avLst>
          </a:prstGeom>
          <a:blipFill>
            <a:blip r:embed="rId2"/>
            <a:tile tx="0" ty="0" sx="100000" sy="100000" flip="none" algn="tl"/>
          </a:blipFill>
          <a:ln w="180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lumMod val="95000"/>
                </a:schemeClr>
              </a:solidFill>
            </a:endParaRPr>
          </a:p>
        </p:txBody>
      </p:sp>
      <p:sp>
        <p:nvSpPr>
          <p:cNvPr id="16" name="Parallelogram 15">
            <a:extLst>
              <a:ext uri="{FF2B5EF4-FFF2-40B4-BE49-F238E27FC236}">
                <a16:creationId xmlns:a16="http://schemas.microsoft.com/office/drawing/2014/main" id="{4499F609-5AF6-496C-90BB-45DADC90BE48}"/>
              </a:ext>
            </a:extLst>
          </p:cNvPr>
          <p:cNvSpPr/>
          <p:nvPr/>
        </p:nvSpPr>
        <p:spPr>
          <a:xfrm>
            <a:off x="1" y="6126863"/>
            <a:ext cx="6890993" cy="410358"/>
          </a:xfrm>
          <a:prstGeom prst="parallelogram">
            <a:avLst>
              <a:gd name="adj" fmla="val 92947"/>
            </a:avLst>
          </a:prstGeom>
          <a:blipFill>
            <a:blip r:embed="rId2"/>
            <a:tile tx="0" ty="0" sx="100000" sy="100000" flip="none" algn="tl"/>
          </a:blipFill>
          <a:ln w="18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lumMod val="50000"/>
                </a:schemeClr>
              </a:solidFill>
            </a:endParaRPr>
          </a:p>
        </p:txBody>
      </p:sp>
      <p:sp>
        <p:nvSpPr>
          <p:cNvPr id="17" name="Parallelogram 16">
            <a:extLst>
              <a:ext uri="{FF2B5EF4-FFF2-40B4-BE49-F238E27FC236}">
                <a16:creationId xmlns:a16="http://schemas.microsoft.com/office/drawing/2014/main" id="{ECA00F1D-4640-4ED8-B9AB-52C8489008FF}"/>
              </a:ext>
            </a:extLst>
          </p:cNvPr>
          <p:cNvSpPr/>
          <p:nvPr/>
        </p:nvSpPr>
        <p:spPr>
          <a:xfrm>
            <a:off x="1" y="3707105"/>
            <a:ext cx="4751882" cy="498268"/>
          </a:xfrm>
          <a:prstGeom prst="parallelogram">
            <a:avLst>
              <a:gd name="adj" fmla="val 92947"/>
            </a:avLst>
          </a:prstGeom>
          <a:blipFill dpi="0" rotWithShape="1">
            <a:blip r:embed="rId2"/>
            <a:srcRect/>
            <a:tile tx="0" ty="0" sx="100000" sy="100000" flip="none" algn="tl"/>
          </a:blipFill>
          <a:ln w="18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2" name="Title 1">
            <a:extLst>
              <a:ext uri="{FF2B5EF4-FFF2-40B4-BE49-F238E27FC236}">
                <a16:creationId xmlns:a16="http://schemas.microsoft.com/office/drawing/2014/main" id="{71EB41F3-7073-4FC4-9EC6-AA1C31C99273}"/>
              </a:ext>
            </a:extLst>
          </p:cNvPr>
          <p:cNvSpPr txBox="1">
            <a:spLocks/>
          </p:cNvSpPr>
          <p:nvPr/>
        </p:nvSpPr>
        <p:spPr>
          <a:xfrm>
            <a:off x="1603979" y="956919"/>
            <a:ext cx="9603275"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a:br>
              <a:rPr lang="en-IN" sz="1800" dirty="0"/>
            </a:br>
            <a:r>
              <a:rPr lang="en-IN" dirty="0"/>
              <a:t>The end </a:t>
            </a:r>
            <a:endParaRPr lang="en-IN" sz="1800" dirty="0"/>
          </a:p>
        </p:txBody>
      </p:sp>
      <p:sp>
        <p:nvSpPr>
          <p:cNvPr id="13" name="Content Placeholder 2">
            <a:extLst>
              <a:ext uri="{FF2B5EF4-FFF2-40B4-BE49-F238E27FC236}">
                <a16:creationId xmlns:a16="http://schemas.microsoft.com/office/drawing/2014/main" id="{74199A6C-5549-46B8-9A59-967F1D17D773}"/>
              </a:ext>
            </a:extLst>
          </p:cNvPr>
          <p:cNvSpPr txBox="1">
            <a:spLocks/>
          </p:cNvSpPr>
          <p:nvPr/>
        </p:nvSpPr>
        <p:spPr>
          <a:xfrm>
            <a:off x="1451579" y="2015732"/>
            <a:ext cx="9603275" cy="3450613"/>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endParaRPr lang="en-IN"/>
          </a:p>
          <a:p>
            <a:pPr marL="0" indent="0" algn="ctr">
              <a:buFont typeface="Arial" panose="020B0604020202020204" pitchFamily="34" charset="0"/>
              <a:buNone/>
            </a:pPr>
            <a:r>
              <a:rPr lang="en-IN" sz="3600"/>
              <a:t>Thank You!!!</a:t>
            </a:r>
            <a:endParaRPr lang="en-IN" sz="3600" dirty="0"/>
          </a:p>
        </p:txBody>
      </p:sp>
      <p:pic>
        <p:nvPicPr>
          <p:cNvPr id="18" name="Picture 17">
            <a:extLst>
              <a:ext uri="{FF2B5EF4-FFF2-40B4-BE49-F238E27FC236}">
                <a16:creationId xmlns:a16="http://schemas.microsoft.com/office/drawing/2014/main" id="{60BF223D-A973-497E-83CA-8AEF82A3362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8419" b="75770" l="10000" r="90000"/>
                    </a14:imgEffect>
                  </a14:imgLayer>
                </a14:imgProps>
              </a:ext>
              <a:ext uri="{28A0092B-C50C-407E-A947-70E740481C1C}">
                <a14:useLocalDpi xmlns:a14="http://schemas.microsoft.com/office/drawing/2010/main" val="0"/>
              </a:ext>
            </a:extLst>
          </a:blip>
          <a:srcRect b="15811"/>
          <a:stretch/>
        </p:blipFill>
        <p:spPr>
          <a:xfrm>
            <a:off x="470864" y="1917932"/>
            <a:ext cx="3095625" cy="2338535"/>
          </a:xfrm>
          <a:prstGeom prst="rect">
            <a:avLst/>
          </a:prstGeom>
        </p:spPr>
      </p:pic>
      <p:pic>
        <p:nvPicPr>
          <p:cNvPr id="5" name="Picture 4">
            <a:extLst>
              <a:ext uri="{FF2B5EF4-FFF2-40B4-BE49-F238E27FC236}">
                <a16:creationId xmlns:a16="http://schemas.microsoft.com/office/drawing/2014/main" id="{56ED8573-CAEB-4672-807E-E57B2763FCF1}"/>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62" b="98308" l="10000" r="90000">
                        <a14:foregroundMark x1="38875" y1="86090" x2="34625" y2="98308"/>
                      </a14:backgroundRemoval>
                    </a14:imgEffect>
                    <a14:imgEffect>
                      <a14:artisticPencilGrayscale/>
                    </a14:imgEffect>
                  </a14:imgLayer>
                </a14:imgProps>
              </a:ext>
              <a:ext uri="{28A0092B-C50C-407E-A947-70E740481C1C}">
                <a14:useLocalDpi xmlns:a14="http://schemas.microsoft.com/office/drawing/2010/main" val="0"/>
              </a:ext>
            </a:extLst>
          </a:blip>
          <a:srcRect/>
          <a:stretch/>
        </p:blipFill>
        <p:spPr>
          <a:xfrm>
            <a:off x="3132023" y="2811731"/>
            <a:ext cx="1328461" cy="883427"/>
          </a:xfrm>
          <a:prstGeom prst="rect">
            <a:avLst/>
          </a:prstGeom>
        </p:spPr>
      </p:pic>
      <p:sp>
        <p:nvSpPr>
          <p:cNvPr id="2" name="Slide Number Placeholder 1">
            <a:extLst>
              <a:ext uri="{FF2B5EF4-FFF2-40B4-BE49-F238E27FC236}">
                <a16:creationId xmlns:a16="http://schemas.microsoft.com/office/drawing/2014/main" id="{A39B8E92-97A0-4395-B4B2-F3B0150F51ED}"/>
              </a:ext>
            </a:extLst>
          </p:cNvPr>
          <p:cNvSpPr>
            <a:spLocks noGrp="1"/>
          </p:cNvSpPr>
          <p:nvPr>
            <p:ph type="sldNum" sz="quarter" idx="12"/>
          </p:nvPr>
        </p:nvSpPr>
        <p:spPr/>
        <p:txBody>
          <a:bodyPr/>
          <a:lstStyle/>
          <a:p>
            <a:fld id="{330EA680-D336-4FF7-8B7A-9848BB0A1C32}" type="slidenum">
              <a:rPr lang="en-US" smtClean="0"/>
              <a:t>34</a:t>
            </a:fld>
            <a:endParaRPr lang="en-US"/>
          </a:p>
        </p:txBody>
      </p:sp>
    </p:spTree>
    <p:extLst>
      <p:ext uri="{BB962C8B-B14F-4D97-AF65-F5344CB8AC3E}">
        <p14:creationId xmlns:p14="http://schemas.microsoft.com/office/powerpoint/2010/main" val="764061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8D826-6783-482D-AD90-4CE43AE54C9B}"/>
              </a:ext>
            </a:extLst>
          </p:cNvPr>
          <p:cNvSpPr>
            <a:spLocks noGrp="1"/>
          </p:cNvSpPr>
          <p:nvPr>
            <p:ph type="title"/>
          </p:nvPr>
        </p:nvSpPr>
        <p:spPr/>
        <p:txBody>
          <a:bodyPr/>
          <a:lstStyle/>
          <a:p>
            <a:br>
              <a:rPr lang="en-IN" sz="1800" dirty="0"/>
            </a:br>
            <a:r>
              <a:rPr lang="en-IN" dirty="0"/>
              <a:t>Acknowledgement</a:t>
            </a:r>
          </a:p>
        </p:txBody>
      </p:sp>
      <p:sp>
        <p:nvSpPr>
          <p:cNvPr id="3" name="Content Placeholder 2">
            <a:extLst>
              <a:ext uri="{FF2B5EF4-FFF2-40B4-BE49-F238E27FC236}">
                <a16:creationId xmlns:a16="http://schemas.microsoft.com/office/drawing/2014/main" id="{69BCF6CD-8A88-438D-876E-F50CA96D4572}"/>
              </a:ext>
            </a:extLst>
          </p:cNvPr>
          <p:cNvSpPr>
            <a:spLocks noGrp="1"/>
          </p:cNvSpPr>
          <p:nvPr>
            <p:ph idx="1"/>
          </p:nvPr>
        </p:nvSpPr>
        <p:spPr>
          <a:xfrm>
            <a:off x="1451579" y="1996879"/>
            <a:ext cx="9603275" cy="3687484"/>
          </a:xfrm>
        </p:spPr>
        <p:txBody>
          <a:bodyPr>
            <a:normAutofit/>
          </a:bodyPr>
          <a:lstStyle/>
          <a:p>
            <a:pPr marL="0" indent="0">
              <a:lnSpc>
                <a:spcPct val="100000"/>
              </a:lnSpc>
              <a:spcBef>
                <a:spcPts val="0"/>
              </a:spcBef>
              <a:buNone/>
            </a:pP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There are a number of people without whose support the project would </a:t>
            </a:r>
            <a:r>
              <a:rPr lang="en-IN" dirty="0">
                <a:solidFill>
                  <a:srgbClr val="0D0D0D"/>
                </a:solidFill>
                <a:latin typeface="Palatino Linotype" panose="02040502050505030304" pitchFamily="18" charset="0"/>
                <a:ea typeface="Roboto" panose="02000000000000000000" pitchFamily="2" charset="0"/>
                <a:cs typeface="Roboto" panose="02000000000000000000" pitchFamily="2" charset="0"/>
              </a:rPr>
              <a:t>not have been possible. </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We would like to express our sincere gratitude to our Course Tutor, Dr. Niraj </a:t>
            </a:r>
            <a:r>
              <a:rPr lang="en-IN" dirty="0" err="1">
                <a:solidFill>
                  <a:srgbClr val="0D0D0D"/>
                </a:solidFill>
                <a:effectLst/>
                <a:latin typeface="Palatino Linotype" panose="02040502050505030304" pitchFamily="18" charset="0"/>
                <a:ea typeface="Roboto" panose="02000000000000000000" pitchFamily="2" charset="0"/>
                <a:cs typeface="Roboto" panose="02000000000000000000" pitchFamily="2" charset="0"/>
              </a:rPr>
              <a:t>Chawake</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 and lab in-charge Mr. Indra Pal Singh for their guidance and support throughout the execution of the project. We also extend our gratitude to the Teaching Assistants, Mr. Sandeep </a:t>
            </a:r>
            <a:r>
              <a:rPr lang="en-IN" dirty="0" err="1">
                <a:solidFill>
                  <a:srgbClr val="0D0D0D"/>
                </a:solidFill>
                <a:effectLst/>
                <a:latin typeface="Palatino Linotype" panose="02040502050505030304" pitchFamily="18" charset="0"/>
                <a:ea typeface="Roboto" panose="02000000000000000000" pitchFamily="2" charset="0"/>
                <a:cs typeface="Roboto" panose="02000000000000000000" pitchFamily="2" charset="0"/>
              </a:rPr>
              <a:t>Sahni</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 and Mr. Ankush Ghosh for providing valuable inputs. We would like to thank our Course</a:t>
            </a:r>
          </a:p>
          <a:p>
            <a:pPr marL="0" indent="0">
              <a:lnSpc>
                <a:spcPct val="100000"/>
              </a:lnSpc>
              <a:spcBef>
                <a:spcPts val="0"/>
              </a:spcBef>
              <a:buNone/>
            </a:pP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Instructor, Dr.</a:t>
            </a:r>
            <a:r>
              <a:rPr lang="en-IN" dirty="0">
                <a:solidFill>
                  <a:srgbClr val="0D0D0D"/>
                </a:solidFill>
                <a:latin typeface="Palatino Linotype" panose="02040502050505030304" pitchFamily="18" charset="0"/>
                <a:ea typeface="Roboto" panose="02000000000000000000" pitchFamily="2" charset="0"/>
                <a:cs typeface="Roboto" panose="02000000000000000000" pitchFamily="2" charset="0"/>
              </a:rPr>
              <a:t> </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Shashank Shekhar for </a:t>
            </a:r>
            <a:r>
              <a:rPr lang="en-IN" dirty="0">
                <a:solidFill>
                  <a:srgbClr val="0D0D0D"/>
                </a:solidFill>
                <a:latin typeface="Palatino Linotype" panose="02040502050505030304" pitchFamily="18" charset="0"/>
                <a:ea typeface="Roboto" panose="02000000000000000000" pitchFamily="2" charset="0"/>
                <a:cs typeface="Roboto" panose="02000000000000000000" pitchFamily="2" charset="0"/>
              </a:rPr>
              <a:t>p</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roviding</a:t>
            </a:r>
            <a:r>
              <a:rPr lang="en-IN" dirty="0">
                <a:solidFill>
                  <a:srgbClr val="0D0D0D"/>
                </a:solidFill>
                <a:latin typeface="Palatino Linotype" panose="02040502050505030304" pitchFamily="18" charset="0"/>
                <a:ea typeface="Roboto" panose="02000000000000000000" pitchFamily="2" charset="0"/>
                <a:cs typeface="Roboto" panose="02000000000000000000" pitchFamily="2" charset="0"/>
              </a:rPr>
              <a:t> </a:t>
            </a: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us </a:t>
            </a:r>
          </a:p>
          <a:p>
            <a:pPr marL="0" indent="0">
              <a:lnSpc>
                <a:spcPct val="100000"/>
              </a:lnSpc>
              <a:spcBef>
                <a:spcPts val="0"/>
              </a:spcBef>
              <a:buNone/>
            </a:pP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with the opportunity to work as a team in </a:t>
            </a:r>
          </a:p>
          <a:p>
            <a:pPr marL="0" indent="0">
              <a:lnSpc>
                <a:spcPct val="100000"/>
              </a:lnSpc>
              <a:spcBef>
                <a:spcPts val="0"/>
              </a:spcBef>
              <a:buNone/>
            </a:pP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designing a unique product by using the theoretical </a:t>
            </a:r>
          </a:p>
          <a:p>
            <a:pPr marL="0" indent="0">
              <a:lnSpc>
                <a:spcPct val="100000"/>
              </a:lnSpc>
              <a:spcBef>
                <a:spcPts val="0"/>
              </a:spcBef>
              <a:buNone/>
            </a:pPr>
            <a:r>
              <a:rPr lang="en-IN" dirty="0">
                <a:solidFill>
                  <a:srgbClr val="0D0D0D"/>
                </a:solidFill>
                <a:effectLst/>
                <a:latin typeface="Palatino Linotype" panose="02040502050505030304" pitchFamily="18" charset="0"/>
                <a:ea typeface="Roboto" panose="02000000000000000000" pitchFamily="2" charset="0"/>
                <a:cs typeface="Roboto" panose="02000000000000000000" pitchFamily="2" charset="0"/>
              </a:rPr>
              <a:t>concepts learnt in class. </a:t>
            </a:r>
            <a:endParaRPr lang="en-IN" dirty="0">
              <a:solidFill>
                <a:srgbClr val="666666"/>
              </a:solidFill>
              <a:effectLst/>
              <a:latin typeface="Palatino Linotype" panose="02040502050505030304" pitchFamily="18" charset="0"/>
              <a:ea typeface="Roboto" panose="02000000000000000000" pitchFamily="2" charset="0"/>
              <a:cs typeface="Roboto" panose="02000000000000000000" pitchFamily="2" charset="0"/>
            </a:endParaRPr>
          </a:p>
        </p:txBody>
      </p:sp>
      <p:sp>
        <p:nvSpPr>
          <p:cNvPr id="4" name="Slide Number Placeholder 3">
            <a:extLst>
              <a:ext uri="{FF2B5EF4-FFF2-40B4-BE49-F238E27FC236}">
                <a16:creationId xmlns:a16="http://schemas.microsoft.com/office/drawing/2014/main" id="{F69FADFA-17B6-416C-BD77-83E4C4034C85}"/>
              </a:ext>
            </a:extLst>
          </p:cNvPr>
          <p:cNvSpPr>
            <a:spLocks noGrp="1"/>
          </p:cNvSpPr>
          <p:nvPr>
            <p:ph type="sldNum" sz="quarter" idx="12"/>
          </p:nvPr>
        </p:nvSpPr>
        <p:spPr/>
        <p:txBody>
          <a:bodyPr/>
          <a:lstStyle/>
          <a:p>
            <a:fld id="{330EA680-D336-4FF7-8B7A-9848BB0A1C32}" type="slidenum">
              <a:rPr lang="en-US" smtClean="0"/>
              <a:t>4</a:t>
            </a:fld>
            <a:endParaRPr lang="en-US"/>
          </a:p>
        </p:txBody>
      </p:sp>
    </p:spTree>
    <p:extLst>
      <p:ext uri="{BB962C8B-B14F-4D97-AF65-F5344CB8AC3E}">
        <p14:creationId xmlns:p14="http://schemas.microsoft.com/office/powerpoint/2010/main" val="1144346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AB8AE-3A53-40DD-9B39-C1EC41027C5B}"/>
              </a:ext>
            </a:extLst>
          </p:cNvPr>
          <p:cNvSpPr>
            <a:spLocks noGrp="1"/>
          </p:cNvSpPr>
          <p:nvPr>
            <p:ph type="title"/>
          </p:nvPr>
        </p:nvSpPr>
        <p:spPr>
          <a:xfrm>
            <a:off x="1524000" y="0"/>
            <a:ext cx="9603275" cy="480767"/>
          </a:xfrm>
        </p:spPr>
        <p:txBody>
          <a:bodyPr>
            <a:normAutofit fontScale="90000"/>
          </a:bodyPr>
          <a:lstStyle/>
          <a:p>
            <a:pPr algn="ctr"/>
            <a:r>
              <a:rPr lang="en-IN" dirty="0"/>
              <a:t>Table Of Contents</a:t>
            </a:r>
          </a:p>
        </p:txBody>
      </p:sp>
      <p:graphicFrame>
        <p:nvGraphicFramePr>
          <p:cNvPr id="4" name="Table 4">
            <a:extLst>
              <a:ext uri="{FF2B5EF4-FFF2-40B4-BE49-F238E27FC236}">
                <a16:creationId xmlns:a16="http://schemas.microsoft.com/office/drawing/2014/main" id="{E57E400C-2A55-4C88-92F2-3CB35209FDFF}"/>
              </a:ext>
            </a:extLst>
          </p:cNvPr>
          <p:cNvGraphicFramePr>
            <a:graphicFrameLocks noGrp="1"/>
          </p:cNvGraphicFramePr>
          <p:nvPr>
            <p:ph idx="1"/>
            <p:extLst>
              <p:ext uri="{D42A27DB-BD31-4B8C-83A1-F6EECF244321}">
                <p14:modId xmlns:p14="http://schemas.microsoft.com/office/powerpoint/2010/main" val="4286554453"/>
              </p:ext>
            </p:extLst>
          </p:nvPr>
        </p:nvGraphicFramePr>
        <p:xfrm>
          <a:off x="1451979" y="480767"/>
          <a:ext cx="9747316" cy="5486400"/>
        </p:xfrm>
        <a:graphic>
          <a:graphicData uri="http://schemas.openxmlformats.org/drawingml/2006/table">
            <a:tbl>
              <a:tblPr firstRow="1" bandRow="1">
                <a:tableStyleId>{073A0DAA-6AF3-43AB-8588-CEC1D06C72B9}</a:tableStyleId>
              </a:tblPr>
              <a:tblGrid>
                <a:gridCol w="4873658">
                  <a:extLst>
                    <a:ext uri="{9D8B030D-6E8A-4147-A177-3AD203B41FA5}">
                      <a16:colId xmlns:a16="http://schemas.microsoft.com/office/drawing/2014/main" val="970309438"/>
                    </a:ext>
                  </a:extLst>
                </a:gridCol>
                <a:gridCol w="4873658">
                  <a:extLst>
                    <a:ext uri="{9D8B030D-6E8A-4147-A177-3AD203B41FA5}">
                      <a16:colId xmlns:a16="http://schemas.microsoft.com/office/drawing/2014/main" val="1617110745"/>
                    </a:ext>
                  </a:extLst>
                </a:gridCol>
              </a:tblGrid>
              <a:tr h="344707">
                <a:tc>
                  <a:txBody>
                    <a:bodyPr/>
                    <a:lstStyle/>
                    <a:p>
                      <a:r>
                        <a:rPr lang="en-US" dirty="0"/>
                        <a:t>Contents </a:t>
                      </a:r>
                      <a:endParaRPr lang="en-IN" dirty="0"/>
                    </a:p>
                  </a:txBody>
                  <a:tcPr/>
                </a:tc>
                <a:tc>
                  <a:txBody>
                    <a:bodyPr/>
                    <a:lstStyle/>
                    <a:p>
                      <a:r>
                        <a:rPr lang="en-US" dirty="0"/>
                        <a:t>Page Number</a:t>
                      </a:r>
                      <a:endParaRPr lang="en-IN" dirty="0"/>
                    </a:p>
                  </a:txBody>
                  <a:tcPr/>
                </a:tc>
                <a:extLst>
                  <a:ext uri="{0D108BD9-81ED-4DB2-BD59-A6C34878D82A}">
                    <a16:rowId xmlns:a16="http://schemas.microsoft.com/office/drawing/2014/main" val="2523596347"/>
                  </a:ext>
                </a:extLst>
              </a:tr>
              <a:tr h="344707">
                <a:tc>
                  <a:txBody>
                    <a:bodyPr/>
                    <a:lstStyle/>
                    <a:p>
                      <a:r>
                        <a:rPr lang="en-US" dirty="0"/>
                        <a:t>Cover</a:t>
                      </a:r>
                      <a:endParaRPr lang="en-IN" dirty="0"/>
                    </a:p>
                  </a:txBody>
                  <a:tcPr/>
                </a:tc>
                <a:tc>
                  <a:txBody>
                    <a:bodyPr/>
                    <a:lstStyle/>
                    <a:p>
                      <a:r>
                        <a:rPr lang="en-US" dirty="0"/>
                        <a:t>1</a:t>
                      </a:r>
                    </a:p>
                  </a:txBody>
                  <a:tcPr/>
                </a:tc>
                <a:extLst>
                  <a:ext uri="{0D108BD9-81ED-4DB2-BD59-A6C34878D82A}">
                    <a16:rowId xmlns:a16="http://schemas.microsoft.com/office/drawing/2014/main" val="823847763"/>
                  </a:ext>
                </a:extLst>
              </a:tr>
              <a:tr h="344707">
                <a:tc>
                  <a:txBody>
                    <a:bodyPr/>
                    <a:lstStyle/>
                    <a:p>
                      <a:r>
                        <a:rPr lang="en-US" dirty="0"/>
                        <a:t>Course Faculty and Group Members</a:t>
                      </a:r>
                      <a:endParaRPr lang="en-IN" dirty="0"/>
                    </a:p>
                  </a:txBody>
                  <a:tcPr/>
                </a:tc>
                <a:tc>
                  <a:txBody>
                    <a:bodyPr/>
                    <a:lstStyle/>
                    <a:p>
                      <a:r>
                        <a:rPr lang="en-US" dirty="0"/>
                        <a:t>2-3</a:t>
                      </a:r>
                      <a:endParaRPr lang="en-IN" dirty="0"/>
                    </a:p>
                  </a:txBody>
                  <a:tcPr/>
                </a:tc>
                <a:extLst>
                  <a:ext uri="{0D108BD9-81ED-4DB2-BD59-A6C34878D82A}">
                    <a16:rowId xmlns:a16="http://schemas.microsoft.com/office/drawing/2014/main" val="3911895407"/>
                  </a:ext>
                </a:extLst>
              </a:tr>
              <a:tr h="344707">
                <a:tc>
                  <a:txBody>
                    <a:bodyPr/>
                    <a:lstStyle/>
                    <a:p>
                      <a:r>
                        <a:rPr lang="en-US" dirty="0"/>
                        <a:t>Acknowledgment</a:t>
                      </a:r>
                      <a:endParaRPr lang="en-IN" dirty="0"/>
                    </a:p>
                  </a:txBody>
                  <a:tcPr/>
                </a:tc>
                <a:tc>
                  <a:txBody>
                    <a:bodyPr/>
                    <a:lstStyle/>
                    <a:p>
                      <a:r>
                        <a:rPr lang="en-US" dirty="0"/>
                        <a:t>4</a:t>
                      </a:r>
                      <a:endParaRPr lang="en-IN" dirty="0"/>
                    </a:p>
                  </a:txBody>
                  <a:tcPr/>
                </a:tc>
                <a:extLst>
                  <a:ext uri="{0D108BD9-81ED-4DB2-BD59-A6C34878D82A}">
                    <a16:rowId xmlns:a16="http://schemas.microsoft.com/office/drawing/2014/main" val="3985901625"/>
                  </a:ext>
                </a:extLst>
              </a:tr>
              <a:tr h="3447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Introduction and Motivation</a:t>
                      </a:r>
                      <a:endParaRPr lang="en-IN" dirty="0"/>
                    </a:p>
                  </a:txBody>
                  <a:tcPr/>
                </a:tc>
                <a:tc>
                  <a:txBody>
                    <a:bodyPr/>
                    <a:lstStyle/>
                    <a:p>
                      <a:r>
                        <a:rPr lang="en-IN" dirty="0"/>
                        <a:t>6</a:t>
                      </a:r>
                    </a:p>
                  </a:txBody>
                  <a:tcPr/>
                </a:tc>
                <a:extLst>
                  <a:ext uri="{0D108BD9-81ED-4DB2-BD59-A6C34878D82A}">
                    <a16:rowId xmlns:a16="http://schemas.microsoft.com/office/drawing/2014/main" val="343925263"/>
                  </a:ext>
                </a:extLst>
              </a:tr>
              <a:tr h="344707">
                <a:tc>
                  <a:txBody>
                    <a:bodyPr/>
                    <a:lstStyle/>
                    <a:p>
                      <a:r>
                        <a:rPr lang="en-IN" dirty="0"/>
                        <a:t>Working principle</a:t>
                      </a:r>
                    </a:p>
                  </a:txBody>
                  <a:tcPr/>
                </a:tc>
                <a:tc>
                  <a:txBody>
                    <a:bodyPr/>
                    <a:lstStyle/>
                    <a:p>
                      <a:r>
                        <a:rPr lang="en-IN" dirty="0"/>
                        <a:t>7</a:t>
                      </a:r>
                    </a:p>
                  </a:txBody>
                  <a:tcPr/>
                </a:tc>
                <a:extLst>
                  <a:ext uri="{0D108BD9-81ED-4DB2-BD59-A6C34878D82A}">
                    <a16:rowId xmlns:a16="http://schemas.microsoft.com/office/drawing/2014/main" val="1481293107"/>
                  </a:ext>
                </a:extLst>
              </a:tr>
              <a:tr h="344707">
                <a:tc>
                  <a:txBody>
                    <a:bodyPr/>
                    <a:lstStyle/>
                    <a:p>
                      <a:r>
                        <a:rPr lang="en-US" dirty="0"/>
                        <a:t>Components and Materials Required</a:t>
                      </a:r>
                      <a:endParaRPr lang="en-IN" dirty="0"/>
                    </a:p>
                  </a:txBody>
                  <a:tcPr/>
                </a:tc>
                <a:tc>
                  <a:txBody>
                    <a:bodyPr/>
                    <a:lstStyle/>
                    <a:p>
                      <a:r>
                        <a:rPr lang="en-US" dirty="0"/>
                        <a:t>8</a:t>
                      </a:r>
                      <a:endParaRPr lang="en-IN" dirty="0"/>
                    </a:p>
                  </a:txBody>
                  <a:tcPr/>
                </a:tc>
                <a:extLst>
                  <a:ext uri="{0D108BD9-81ED-4DB2-BD59-A6C34878D82A}">
                    <a16:rowId xmlns:a16="http://schemas.microsoft.com/office/drawing/2014/main" val="2673777147"/>
                  </a:ext>
                </a:extLst>
              </a:tr>
              <a:tr h="344707">
                <a:tc>
                  <a:txBody>
                    <a:bodyPr/>
                    <a:lstStyle/>
                    <a:p>
                      <a:r>
                        <a:rPr lang="en-US" dirty="0"/>
                        <a:t>Materials Required</a:t>
                      </a:r>
                      <a:endParaRPr lang="en-IN" dirty="0"/>
                    </a:p>
                  </a:txBody>
                  <a:tcPr/>
                </a:tc>
                <a:tc>
                  <a:txBody>
                    <a:bodyPr/>
                    <a:lstStyle/>
                    <a:p>
                      <a:r>
                        <a:rPr lang="en-US" dirty="0"/>
                        <a:t>9</a:t>
                      </a:r>
                      <a:endParaRPr lang="en-IN" dirty="0"/>
                    </a:p>
                  </a:txBody>
                  <a:tcPr/>
                </a:tc>
                <a:extLst>
                  <a:ext uri="{0D108BD9-81ED-4DB2-BD59-A6C34878D82A}">
                    <a16:rowId xmlns:a16="http://schemas.microsoft.com/office/drawing/2014/main" val="1057286515"/>
                  </a:ext>
                </a:extLst>
              </a:tr>
              <a:tr h="344707">
                <a:tc>
                  <a:txBody>
                    <a:bodyPr/>
                    <a:lstStyle/>
                    <a:p>
                      <a:r>
                        <a:rPr lang="en-US" dirty="0"/>
                        <a:t>Processes</a:t>
                      </a:r>
                      <a:endParaRPr lang="en-IN" dirty="0"/>
                    </a:p>
                  </a:txBody>
                  <a:tcPr/>
                </a:tc>
                <a:tc>
                  <a:txBody>
                    <a:bodyPr/>
                    <a:lstStyle/>
                    <a:p>
                      <a:r>
                        <a:rPr lang="en-US" dirty="0"/>
                        <a:t>10-11</a:t>
                      </a:r>
                      <a:endParaRPr lang="en-IN" dirty="0"/>
                    </a:p>
                  </a:txBody>
                  <a:tcPr/>
                </a:tc>
                <a:extLst>
                  <a:ext uri="{0D108BD9-81ED-4DB2-BD59-A6C34878D82A}">
                    <a16:rowId xmlns:a16="http://schemas.microsoft.com/office/drawing/2014/main" val="151664482"/>
                  </a:ext>
                </a:extLst>
              </a:tr>
              <a:tr h="344707">
                <a:tc>
                  <a:txBody>
                    <a:bodyPr/>
                    <a:lstStyle/>
                    <a:p>
                      <a:r>
                        <a:rPr lang="en-US" dirty="0"/>
                        <a:t>Processes in Detail</a:t>
                      </a:r>
                      <a:endParaRPr lang="en-IN" dirty="0"/>
                    </a:p>
                  </a:txBody>
                  <a:tcPr/>
                </a:tc>
                <a:tc>
                  <a:txBody>
                    <a:bodyPr/>
                    <a:lstStyle/>
                    <a:p>
                      <a:r>
                        <a:rPr lang="en-US" dirty="0"/>
                        <a:t>12-17</a:t>
                      </a:r>
                      <a:endParaRPr lang="en-IN" dirty="0"/>
                    </a:p>
                  </a:txBody>
                  <a:tcPr/>
                </a:tc>
                <a:extLst>
                  <a:ext uri="{0D108BD9-81ED-4DB2-BD59-A6C34878D82A}">
                    <a16:rowId xmlns:a16="http://schemas.microsoft.com/office/drawing/2014/main" val="4075487815"/>
                  </a:ext>
                </a:extLst>
              </a:tr>
              <a:tr h="344707">
                <a:tc>
                  <a:txBody>
                    <a:bodyPr/>
                    <a:lstStyle/>
                    <a:p>
                      <a:r>
                        <a:rPr lang="en-US" dirty="0"/>
                        <a:t>Isometric drawing of assembly</a:t>
                      </a:r>
                      <a:endParaRPr lang="en-IN" dirty="0"/>
                    </a:p>
                  </a:txBody>
                  <a:tcPr/>
                </a:tc>
                <a:tc>
                  <a:txBody>
                    <a:bodyPr/>
                    <a:lstStyle/>
                    <a:p>
                      <a:r>
                        <a:rPr lang="en-US" dirty="0"/>
                        <a:t>18</a:t>
                      </a:r>
                      <a:endParaRPr lang="en-IN" dirty="0"/>
                    </a:p>
                  </a:txBody>
                  <a:tcPr/>
                </a:tc>
                <a:extLst>
                  <a:ext uri="{0D108BD9-81ED-4DB2-BD59-A6C34878D82A}">
                    <a16:rowId xmlns:a16="http://schemas.microsoft.com/office/drawing/2014/main" val="2035827497"/>
                  </a:ext>
                </a:extLst>
              </a:tr>
              <a:tr h="344707">
                <a:tc>
                  <a:txBody>
                    <a:bodyPr/>
                    <a:lstStyle/>
                    <a:p>
                      <a:r>
                        <a:rPr lang="en-US" dirty="0"/>
                        <a:t>Individual Components</a:t>
                      </a:r>
                      <a:endParaRPr lang="en-IN" dirty="0"/>
                    </a:p>
                  </a:txBody>
                  <a:tcPr/>
                </a:tc>
                <a:tc>
                  <a:txBody>
                    <a:bodyPr/>
                    <a:lstStyle/>
                    <a:p>
                      <a:r>
                        <a:rPr lang="en-US" dirty="0"/>
                        <a:t>17-27</a:t>
                      </a:r>
                      <a:endParaRPr lang="en-IN" dirty="0"/>
                    </a:p>
                  </a:txBody>
                  <a:tcPr/>
                </a:tc>
                <a:extLst>
                  <a:ext uri="{0D108BD9-81ED-4DB2-BD59-A6C34878D82A}">
                    <a16:rowId xmlns:a16="http://schemas.microsoft.com/office/drawing/2014/main" val="953777782"/>
                  </a:ext>
                </a:extLst>
              </a:tr>
              <a:tr h="344707">
                <a:tc>
                  <a:txBody>
                    <a:bodyPr/>
                    <a:lstStyle/>
                    <a:p>
                      <a:r>
                        <a:rPr lang="en-US" dirty="0"/>
                        <a:t>Sustainability Analysis</a:t>
                      </a:r>
                      <a:endParaRPr lang="en-IN" dirty="0"/>
                    </a:p>
                  </a:txBody>
                  <a:tcPr/>
                </a:tc>
                <a:tc>
                  <a:txBody>
                    <a:bodyPr/>
                    <a:lstStyle/>
                    <a:p>
                      <a:r>
                        <a:rPr lang="en-US" dirty="0"/>
                        <a:t>28</a:t>
                      </a:r>
                      <a:endParaRPr lang="en-IN" dirty="0"/>
                    </a:p>
                  </a:txBody>
                  <a:tcPr/>
                </a:tc>
                <a:extLst>
                  <a:ext uri="{0D108BD9-81ED-4DB2-BD59-A6C34878D82A}">
                    <a16:rowId xmlns:a16="http://schemas.microsoft.com/office/drawing/2014/main" val="2842637184"/>
                  </a:ext>
                </a:extLst>
              </a:tr>
              <a:tr h="344707">
                <a:tc>
                  <a:txBody>
                    <a:bodyPr/>
                    <a:lstStyle/>
                    <a:p>
                      <a:r>
                        <a:rPr lang="en-US" dirty="0"/>
                        <a:t>Cost analysis</a:t>
                      </a:r>
                      <a:endParaRPr lang="en-IN" dirty="0"/>
                    </a:p>
                  </a:txBody>
                  <a:tcPr/>
                </a:tc>
                <a:tc>
                  <a:txBody>
                    <a:bodyPr/>
                    <a:lstStyle/>
                    <a:p>
                      <a:r>
                        <a:rPr lang="en-US" dirty="0"/>
                        <a:t>29</a:t>
                      </a:r>
                      <a:endParaRPr lang="en-IN" dirty="0"/>
                    </a:p>
                  </a:txBody>
                  <a:tcPr/>
                </a:tc>
                <a:extLst>
                  <a:ext uri="{0D108BD9-81ED-4DB2-BD59-A6C34878D82A}">
                    <a16:rowId xmlns:a16="http://schemas.microsoft.com/office/drawing/2014/main" val="2375174822"/>
                  </a:ext>
                </a:extLst>
              </a:tr>
              <a:tr h="344707">
                <a:tc>
                  <a:txBody>
                    <a:bodyPr/>
                    <a:lstStyle/>
                    <a:p>
                      <a:r>
                        <a:rPr lang="en-US" dirty="0"/>
                        <a:t>Work Distribution and Timeline</a:t>
                      </a:r>
                      <a:endParaRPr lang="en-IN" dirty="0"/>
                    </a:p>
                  </a:txBody>
                  <a:tcPr/>
                </a:tc>
                <a:tc>
                  <a:txBody>
                    <a:bodyPr/>
                    <a:lstStyle/>
                    <a:p>
                      <a:r>
                        <a:rPr lang="en-US" dirty="0"/>
                        <a:t>30-33</a:t>
                      </a:r>
                      <a:endParaRPr lang="en-IN" dirty="0"/>
                    </a:p>
                  </a:txBody>
                  <a:tcPr/>
                </a:tc>
                <a:extLst>
                  <a:ext uri="{0D108BD9-81ED-4DB2-BD59-A6C34878D82A}">
                    <a16:rowId xmlns:a16="http://schemas.microsoft.com/office/drawing/2014/main" val="148547203"/>
                  </a:ext>
                </a:extLst>
              </a:tr>
            </a:tbl>
          </a:graphicData>
        </a:graphic>
      </p:graphicFrame>
      <p:sp>
        <p:nvSpPr>
          <p:cNvPr id="3" name="Slide Number Placeholder 2">
            <a:extLst>
              <a:ext uri="{FF2B5EF4-FFF2-40B4-BE49-F238E27FC236}">
                <a16:creationId xmlns:a16="http://schemas.microsoft.com/office/drawing/2014/main" id="{F107CCF6-F341-4598-919A-CED8FAC1828D}"/>
              </a:ext>
            </a:extLst>
          </p:cNvPr>
          <p:cNvSpPr>
            <a:spLocks noGrp="1"/>
          </p:cNvSpPr>
          <p:nvPr>
            <p:ph type="sldNum" sz="quarter" idx="12"/>
          </p:nvPr>
        </p:nvSpPr>
        <p:spPr/>
        <p:txBody>
          <a:bodyPr/>
          <a:lstStyle/>
          <a:p>
            <a:fld id="{330EA680-D336-4FF7-8B7A-9848BB0A1C32}" type="slidenum">
              <a:rPr lang="en-US" smtClean="0"/>
              <a:t>5</a:t>
            </a:fld>
            <a:endParaRPr lang="en-US"/>
          </a:p>
        </p:txBody>
      </p:sp>
    </p:spTree>
    <p:extLst>
      <p:ext uri="{BB962C8B-B14F-4D97-AF65-F5344CB8AC3E}">
        <p14:creationId xmlns:p14="http://schemas.microsoft.com/office/powerpoint/2010/main" val="745319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35D57-5E8B-4414-AB6A-E700417D3306}"/>
              </a:ext>
            </a:extLst>
          </p:cNvPr>
          <p:cNvSpPr>
            <a:spLocks noGrp="1"/>
          </p:cNvSpPr>
          <p:nvPr>
            <p:ph type="title"/>
          </p:nvPr>
        </p:nvSpPr>
        <p:spPr/>
        <p:txBody>
          <a:bodyPr/>
          <a:lstStyle/>
          <a:p>
            <a:br>
              <a:rPr lang="en-US" sz="1800" dirty="0"/>
            </a:br>
            <a:r>
              <a:rPr lang="en-US" dirty="0"/>
              <a:t>Introduction and motivation</a:t>
            </a:r>
            <a:endParaRPr lang="en-IN" dirty="0"/>
          </a:p>
        </p:txBody>
      </p:sp>
      <p:sp>
        <p:nvSpPr>
          <p:cNvPr id="3" name="Content Placeholder 2">
            <a:extLst>
              <a:ext uri="{FF2B5EF4-FFF2-40B4-BE49-F238E27FC236}">
                <a16:creationId xmlns:a16="http://schemas.microsoft.com/office/drawing/2014/main" id="{2B9FA50F-A0EB-493F-A42A-2BFD216877D8}"/>
              </a:ext>
            </a:extLst>
          </p:cNvPr>
          <p:cNvSpPr>
            <a:spLocks noGrp="1"/>
          </p:cNvSpPr>
          <p:nvPr>
            <p:ph idx="1"/>
          </p:nvPr>
        </p:nvSpPr>
        <p:spPr>
          <a:xfrm>
            <a:off x="1451579" y="2015731"/>
            <a:ext cx="9603275" cy="3951436"/>
          </a:xfrm>
        </p:spPr>
        <p:txBody>
          <a:bodyPr vert="horz" lIns="91440" tIns="45720" rIns="91440" bIns="45720" rtlCol="0" anchor="t">
            <a:normAutofit/>
          </a:bodyPr>
          <a:lstStyle/>
          <a:p>
            <a:pPr>
              <a:lnSpc>
                <a:spcPct val="107000"/>
              </a:lnSpc>
              <a:spcAft>
                <a:spcPts val="800"/>
              </a:spcAft>
              <a:buFont typeface="Wingdings" panose="05000000000000000000" pitchFamily="2" charset="2"/>
              <a:buChar char="Ø"/>
            </a:pPr>
            <a:r>
              <a:rPr lang="en-US" sz="2200" dirty="0">
                <a:effectLst/>
                <a:latin typeface="Palatino Linotype" panose="02040502050505030304" pitchFamily="18" charset="0"/>
                <a:ea typeface="Calibri" panose="020F0502020204030204" pitchFamily="34" charset="0"/>
                <a:cs typeface="Times New Roman"/>
              </a:rPr>
              <a:t>The Extendable Staircase is a project motivated by the requirement </a:t>
            </a:r>
            <a:r>
              <a:rPr lang="en-US" sz="2200" dirty="0">
                <a:latin typeface="Palatino Linotype" panose="02040502050505030304" pitchFamily="18" charset="0"/>
                <a:ea typeface="Calibri" panose="020F0502020204030204" pitchFamily="34" charset="0"/>
                <a:cs typeface="Times New Roman"/>
              </a:rPr>
              <a:t>to save the space used by staircases in homes and offices.</a:t>
            </a:r>
          </a:p>
          <a:p>
            <a:pPr>
              <a:lnSpc>
                <a:spcPct val="100000"/>
              </a:lnSpc>
              <a:spcBef>
                <a:spcPts val="0"/>
              </a:spcBef>
              <a:buFont typeface="Wingdings" panose="05000000000000000000" pitchFamily="2" charset="2"/>
              <a:buChar char="Ø"/>
            </a:pPr>
            <a:r>
              <a:rPr lang="en-US" sz="2200" dirty="0">
                <a:latin typeface="Palatino Linotype" panose="02040502050505030304" pitchFamily="18" charset="0"/>
                <a:ea typeface="Calibri" panose="020F0502020204030204" pitchFamily="34" charset="0"/>
                <a:cs typeface="Times New Roman"/>
              </a:rPr>
              <a:t>The Extendable Staircase has been designed such that its steps will extend out of the floor to appropriate heights using the scissors mechanism, which is driven by gear chain mechanism, </a:t>
            </a:r>
          </a:p>
          <a:p>
            <a:pPr marL="0" indent="0">
              <a:lnSpc>
                <a:spcPct val="100000"/>
              </a:lnSpc>
              <a:spcBef>
                <a:spcPts val="0"/>
              </a:spcBef>
              <a:buNone/>
            </a:pPr>
            <a:r>
              <a:rPr lang="en-US" sz="2200" dirty="0">
                <a:latin typeface="Palatino Linotype" panose="02040502050505030304" pitchFamily="18" charset="0"/>
                <a:ea typeface="Calibri" panose="020F0502020204030204" pitchFamily="34" charset="0"/>
                <a:cs typeface="Times New Roman"/>
              </a:rPr>
              <a:t>   operated by a motor.</a:t>
            </a:r>
          </a:p>
          <a:p>
            <a:pPr marL="0" indent="0">
              <a:lnSpc>
                <a:spcPct val="50000"/>
              </a:lnSpc>
              <a:buNone/>
            </a:pPr>
            <a:endParaRPr lang="en-IN" sz="2200" dirty="0">
              <a:latin typeface="Palatino Linotype" panose="02040502050505030304" pitchFamily="18" charset="0"/>
              <a:ea typeface="Calibri" panose="020F0502020204030204" pitchFamily="34" charset="0"/>
              <a:cs typeface="Times New Roman"/>
            </a:endParaRPr>
          </a:p>
          <a:p>
            <a:pPr>
              <a:lnSpc>
                <a:spcPct val="60000"/>
              </a:lnSpc>
              <a:buFont typeface="Wingdings" panose="05000000000000000000" pitchFamily="2" charset="2"/>
              <a:buChar char="Ø"/>
            </a:pPr>
            <a:r>
              <a:rPr lang="en-US" sz="2200" dirty="0">
                <a:latin typeface="Palatino Linotype" panose="02040502050505030304" pitchFamily="18" charset="0"/>
                <a:ea typeface="Calibri" panose="020F0502020204030204" pitchFamily="34" charset="0"/>
                <a:cs typeface="Times New Roman"/>
              </a:rPr>
              <a:t>Also, we might not need any power to lower staircase. We just need </a:t>
            </a:r>
          </a:p>
          <a:p>
            <a:pPr marL="0" indent="0">
              <a:lnSpc>
                <a:spcPct val="60000"/>
              </a:lnSpc>
              <a:buNone/>
            </a:pPr>
            <a:r>
              <a:rPr lang="en-US" sz="2200" dirty="0">
                <a:latin typeface="Palatino Linotype" panose="02040502050505030304" pitchFamily="18" charset="0"/>
                <a:ea typeface="Calibri" panose="020F0502020204030204" pitchFamily="34" charset="0"/>
                <a:cs typeface="Times New Roman"/>
              </a:rPr>
              <a:t>    to switch off our motor and gravity will do rest of the job. A safer</a:t>
            </a:r>
          </a:p>
          <a:p>
            <a:pPr marL="0" indent="0">
              <a:lnSpc>
                <a:spcPct val="60000"/>
              </a:lnSpc>
              <a:buNone/>
            </a:pPr>
            <a:r>
              <a:rPr lang="en-IN" sz="2200" dirty="0">
                <a:effectLst/>
                <a:latin typeface="Calibri"/>
                <a:ea typeface="Calibri" panose="020F0502020204030204" pitchFamily="34" charset="0"/>
                <a:cs typeface="Times New Roman"/>
              </a:rPr>
              <a:t>    </a:t>
            </a:r>
            <a:r>
              <a:rPr lang="en-IN" sz="2200" dirty="0">
                <a:effectLst/>
                <a:latin typeface="Palatino Linotype" panose="02040502050505030304" pitchFamily="18" charset="0"/>
                <a:ea typeface="Calibri" panose="020F0502020204030204" pitchFamily="34" charset="0"/>
                <a:cs typeface="Times New Roman"/>
              </a:rPr>
              <a:t>and better method is explained in working mechanism.</a:t>
            </a:r>
            <a:endParaRPr lang="en-IN" sz="2200" dirty="0">
              <a:effectLst/>
              <a:latin typeface="Calibri"/>
              <a:ea typeface="Calibri" panose="020F0502020204030204" pitchFamily="34" charset="0"/>
              <a:cs typeface="Times New Roman"/>
            </a:endParaRPr>
          </a:p>
        </p:txBody>
      </p:sp>
      <p:sp>
        <p:nvSpPr>
          <p:cNvPr id="4" name="Slide Number Placeholder 3">
            <a:extLst>
              <a:ext uri="{FF2B5EF4-FFF2-40B4-BE49-F238E27FC236}">
                <a16:creationId xmlns:a16="http://schemas.microsoft.com/office/drawing/2014/main" id="{48909BA8-B9F8-40CE-B720-CC1587F221A8}"/>
              </a:ext>
            </a:extLst>
          </p:cNvPr>
          <p:cNvSpPr>
            <a:spLocks noGrp="1"/>
          </p:cNvSpPr>
          <p:nvPr>
            <p:ph type="sldNum" sz="quarter" idx="12"/>
          </p:nvPr>
        </p:nvSpPr>
        <p:spPr/>
        <p:txBody>
          <a:bodyPr/>
          <a:lstStyle/>
          <a:p>
            <a:fld id="{330EA680-D336-4FF7-8B7A-9848BB0A1C32}" type="slidenum">
              <a:rPr lang="en-US" smtClean="0"/>
              <a:t>6</a:t>
            </a:fld>
            <a:endParaRPr lang="en-US"/>
          </a:p>
        </p:txBody>
      </p:sp>
    </p:spTree>
    <p:extLst>
      <p:ext uri="{BB962C8B-B14F-4D97-AF65-F5344CB8AC3E}">
        <p14:creationId xmlns:p14="http://schemas.microsoft.com/office/powerpoint/2010/main" val="534092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BD2AC-0A05-4EF7-BA6F-B9B614C45F66}"/>
              </a:ext>
            </a:extLst>
          </p:cNvPr>
          <p:cNvSpPr>
            <a:spLocks noGrp="1"/>
          </p:cNvSpPr>
          <p:nvPr>
            <p:ph type="title"/>
          </p:nvPr>
        </p:nvSpPr>
        <p:spPr/>
        <p:txBody>
          <a:bodyPr>
            <a:normAutofit/>
          </a:bodyPr>
          <a:lstStyle/>
          <a:p>
            <a:br>
              <a:rPr lang="en-IN" sz="1800" dirty="0"/>
            </a:br>
            <a:r>
              <a:rPr lang="en-IN" dirty="0"/>
              <a:t>Working Principle</a:t>
            </a:r>
            <a:endParaRPr lang="en-IN" sz="1800" dirty="0"/>
          </a:p>
        </p:txBody>
      </p:sp>
      <p:sp>
        <p:nvSpPr>
          <p:cNvPr id="3" name="Content Placeholder 2">
            <a:extLst>
              <a:ext uri="{FF2B5EF4-FFF2-40B4-BE49-F238E27FC236}">
                <a16:creationId xmlns:a16="http://schemas.microsoft.com/office/drawing/2014/main" id="{D38E03DB-9557-4825-B2AF-E09B4E7E6128}"/>
              </a:ext>
            </a:extLst>
          </p:cNvPr>
          <p:cNvSpPr>
            <a:spLocks noGrp="1"/>
          </p:cNvSpPr>
          <p:nvPr>
            <p:ph idx="1"/>
          </p:nvPr>
        </p:nvSpPr>
        <p:spPr>
          <a:xfrm>
            <a:off x="1451579" y="2015732"/>
            <a:ext cx="9603275" cy="4037750"/>
          </a:xfrm>
        </p:spPr>
        <p:txBody>
          <a:bodyPr>
            <a:normAutofit fontScale="92500" lnSpcReduction="10000"/>
          </a:bodyPr>
          <a:lstStyle/>
          <a:p>
            <a:pPr marL="0" indent="0">
              <a:spcBef>
                <a:spcPts val="0"/>
              </a:spcBef>
              <a:buNone/>
            </a:pPr>
            <a:r>
              <a:rPr lang="en-US" dirty="0">
                <a:latin typeface="Palatino Linotype" panose="02040502050505030304" pitchFamily="18" charset="0"/>
              </a:rPr>
              <a:t>First, a motor attached to the main gear rotates the gear at a speed controlled by the operator. Then, this rotation is transferred to 3 different shafts through a gear chain assembly. The rotation is then transferred to the main threaded shaft at the center of the contraption with the help of 3 sets of 90</a:t>
            </a:r>
            <a:r>
              <a:rPr lang="en-IN" sz="2000" b="1" baseline="30000" dirty="0">
                <a:effectLst/>
                <a:latin typeface="Palatino Linotype" panose="02040502050505030304" pitchFamily="18" charset="0"/>
                <a:ea typeface="Roboto Medium" panose="02000000000000000000" pitchFamily="2" charset="0"/>
                <a:cs typeface="Roboto Medium" panose="02000000000000000000" pitchFamily="2" charset="0"/>
              </a:rPr>
              <a:t>0</a:t>
            </a:r>
            <a:r>
              <a:rPr lang="en-US" dirty="0">
                <a:latin typeface="Palatino Linotype" panose="02040502050505030304" pitchFamily="18" charset="0"/>
              </a:rPr>
              <a:t> bevel gears. Now, the threaded shaft, which is screwed into the sliding rods, starts to rotate, and in turn pulling the sliding rod causing scissor legs to be pulled towards each other, which raises </a:t>
            </a:r>
          </a:p>
          <a:p>
            <a:pPr marL="0" indent="0">
              <a:spcBef>
                <a:spcPts val="0"/>
              </a:spcBef>
              <a:buNone/>
            </a:pPr>
            <a:r>
              <a:rPr lang="en-US" dirty="0">
                <a:latin typeface="Palatino Linotype" panose="02040502050505030304" pitchFamily="18" charset="0"/>
              </a:rPr>
              <a:t>the platform. The motor can be stopped at any time, </a:t>
            </a:r>
          </a:p>
          <a:p>
            <a:pPr marL="0" indent="0">
              <a:spcBef>
                <a:spcPts val="0"/>
              </a:spcBef>
              <a:buNone/>
            </a:pPr>
            <a:r>
              <a:rPr lang="en-US" dirty="0">
                <a:latin typeface="Palatino Linotype" panose="02040502050505030304" pitchFamily="18" charset="0"/>
              </a:rPr>
              <a:t>maintaining the platform at a constant height. </a:t>
            </a:r>
          </a:p>
          <a:p>
            <a:pPr marL="0" indent="0">
              <a:buNone/>
            </a:pPr>
            <a:r>
              <a:rPr lang="en-US" dirty="0">
                <a:latin typeface="Palatino Linotype" panose="02040502050505030304" pitchFamily="18" charset="0"/>
              </a:rPr>
              <a:t>The lowering of the platform is executed by reversing the direction of the rotation of the motor which will push the arms away from each other. Furthermore, it will not rotate until its electric solenoid is activated, which prevents the sudden descent that can result from a power failure.</a:t>
            </a:r>
            <a:endParaRPr lang="en-IN" dirty="0">
              <a:latin typeface="Palatino Linotype" panose="02040502050505030304" pitchFamily="18" charset="0"/>
            </a:endParaRPr>
          </a:p>
        </p:txBody>
      </p:sp>
      <p:sp>
        <p:nvSpPr>
          <p:cNvPr id="4" name="Slide Number Placeholder 3">
            <a:extLst>
              <a:ext uri="{FF2B5EF4-FFF2-40B4-BE49-F238E27FC236}">
                <a16:creationId xmlns:a16="http://schemas.microsoft.com/office/drawing/2014/main" id="{8B57FF56-6F22-47D2-AC19-4F9F803FCCA7}"/>
              </a:ext>
            </a:extLst>
          </p:cNvPr>
          <p:cNvSpPr>
            <a:spLocks noGrp="1"/>
          </p:cNvSpPr>
          <p:nvPr>
            <p:ph type="sldNum" sz="quarter" idx="12"/>
          </p:nvPr>
        </p:nvSpPr>
        <p:spPr/>
        <p:txBody>
          <a:bodyPr/>
          <a:lstStyle/>
          <a:p>
            <a:fld id="{330EA680-D336-4FF7-8B7A-9848BB0A1C32}" type="slidenum">
              <a:rPr lang="en-US" smtClean="0"/>
              <a:t>7</a:t>
            </a:fld>
            <a:endParaRPr lang="en-US"/>
          </a:p>
        </p:txBody>
      </p:sp>
    </p:spTree>
    <p:extLst>
      <p:ext uri="{BB962C8B-B14F-4D97-AF65-F5344CB8AC3E}">
        <p14:creationId xmlns:p14="http://schemas.microsoft.com/office/powerpoint/2010/main" val="1550940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1E7CA-E8FB-4232-AD67-0D4F920EE44A}"/>
              </a:ext>
            </a:extLst>
          </p:cNvPr>
          <p:cNvSpPr>
            <a:spLocks noGrp="1"/>
          </p:cNvSpPr>
          <p:nvPr>
            <p:ph type="title"/>
          </p:nvPr>
        </p:nvSpPr>
        <p:spPr/>
        <p:txBody>
          <a:bodyPr/>
          <a:lstStyle/>
          <a:p>
            <a:br>
              <a:rPr lang="en-IN" sz="1800" dirty="0"/>
            </a:br>
            <a:r>
              <a:rPr lang="en-IN" dirty="0"/>
              <a:t>Components and materials required</a:t>
            </a:r>
          </a:p>
        </p:txBody>
      </p:sp>
      <p:sp>
        <p:nvSpPr>
          <p:cNvPr id="3" name="Content Placeholder 2">
            <a:extLst>
              <a:ext uri="{FF2B5EF4-FFF2-40B4-BE49-F238E27FC236}">
                <a16:creationId xmlns:a16="http://schemas.microsoft.com/office/drawing/2014/main" id="{BF5DDD8B-97CB-4AF5-A1FE-20C5563E1E03}"/>
              </a:ext>
            </a:extLst>
          </p:cNvPr>
          <p:cNvSpPr>
            <a:spLocks noGrp="1"/>
          </p:cNvSpPr>
          <p:nvPr>
            <p:ph idx="1"/>
          </p:nvPr>
        </p:nvSpPr>
        <p:spPr/>
        <p:txBody>
          <a:bodyPr>
            <a:normAutofit fontScale="85000" lnSpcReduction="20000"/>
          </a:bodyPr>
          <a:lstStyle/>
          <a:p>
            <a:pPr>
              <a:buFont typeface="Wingdings" panose="05000000000000000000" pitchFamily="2" charset="2"/>
              <a:buChar char="Ø"/>
            </a:pPr>
            <a:r>
              <a:rPr lang="en-IN" dirty="0">
                <a:latin typeface="Palatino Linotype" panose="02040502050505030304" pitchFamily="18" charset="0"/>
              </a:rPr>
              <a:t>Scissor Parts 					Mild steel flat</a:t>
            </a:r>
          </a:p>
          <a:p>
            <a:pPr>
              <a:buFont typeface="Wingdings" panose="05000000000000000000" pitchFamily="2" charset="2"/>
              <a:buChar char="Ø"/>
            </a:pPr>
            <a:r>
              <a:rPr lang="en-IN" dirty="0">
                <a:latin typeface="Palatino Linotype" panose="02040502050505030304" pitchFamily="18" charset="0"/>
              </a:rPr>
              <a:t>Platform					Mild Steel Flat</a:t>
            </a:r>
          </a:p>
          <a:p>
            <a:pPr>
              <a:buFont typeface="Wingdings" panose="05000000000000000000" pitchFamily="2" charset="2"/>
              <a:buChar char="Ø"/>
            </a:pPr>
            <a:r>
              <a:rPr lang="en-IN" dirty="0">
                <a:latin typeface="Palatino Linotype" panose="02040502050505030304" pitchFamily="18" charset="0"/>
              </a:rPr>
              <a:t>Gears and Chain				Iron</a:t>
            </a:r>
          </a:p>
          <a:p>
            <a:pPr>
              <a:buFont typeface="Wingdings" panose="05000000000000000000" pitchFamily="2" charset="2"/>
              <a:buChar char="Ø"/>
            </a:pPr>
            <a:r>
              <a:rPr lang="en-IN" dirty="0">
                <a:latin typeface="Palatino Linotype" panose="02040502050505030304" pitchFamily="18" charset="0"/>
              </a:rPr>
              <a:t>Shafts						Mild Steel Round Rod – 10 mm</a:t>
            </a:r>
          </a:p>
          <a:p>
            <a:pPr>
              <a:buFont typeface="Wingdings" panose="05000000000000000000" pitchFamily="2" charset="2"/>
              <a:buChar char="Ø"/>
            </a:pPr>
            <a:r>
              <a:rPr lang="en-IN" dirty="0">
                <a:latin typeface="Palatino Linotype" panose="02040502050505030304" pitchFamily="18" charset="0"/>
              </a:rPr>
              <a:t>Motor						Pre-fabricated</a:t>
            </a:r>
          </a:p>
          <a:p>
            <a:pPr>
              <a:buFont typeface="Wingdings" panose="05000000000000000000" pitchFamily="2" charset="2"/>
              <a:buChar char="Ø"/>
            </a:pPr>
            <a:r>
              <a:rPr lang="en-IN" dirty="0">
                <a:latin typeface="Palatino Linotype" panose="02040502050505030304" pitchFamily="18" charset="0"/>
              </a:rPr>
              <a:t>Base Frame					Mild Steel Flat</a:t>
            </a:r>
          </a:p>
          <a:p>
            <a:pPr>
              <a:buFont typeface="Wingdings" panose="05000000000000000000" pitchFamily="2" charset="2"/>
              <a:buChar char="Ø"/>
            </a:pPr>
            <a:r>
              <a:rPr lang="en-IN" dirty="0">
                <a:latin typeface="Palatino Linotype" panose="02040502050505030304" pitchFamily="18" charset="0"/>
              </a:rPr>
              <a:t>Nuts and Bolts					Small Nut-Bolts with mild steel washer</a:t>
            </a:r>
          </a:p>
          <a:p>
            <a:pPr>
              <a:buFont typeface="Wingdings" panose="05000000000000000000" pitchFamily="2" charset="2"/>
              <a:buChar char="Ø"/>
            </a:pPr>
            <a:r>
              <a:rPr lang="en-IN" dirty="0">
                <a:latin typeface="Palatino Linotype" panose="02040502050505030304" pitchFamily="18" charset="0"/>
              </a:rPr>
              <a:t>Joints (Bearings and pins for Scissors)		Aluminium &amp; Cast Iron</a:t>
            </a:r>
          </a:p>
          <a:p>
            <a:pPr>
              <a:buFont typeface="Wingdings" panose="05000000000000000000" pitchFamily="2" charset="2"/>
              <a:buChar char="Ø"/>
            </a:pPr>
            <a:r>
              <a:rPr lang="en-IN" dirty="0">
                <a:latin typeface="Palatino Linotype" panose="02040502050505030304" pitchFamily="18" charset="0"/>
              </a:rPr>
              <a:t>Joints (Brackets and pins for Base and Platform)	Aluminium &amp; Cast Iron</a:t>
            </a:r>
          </a:p>
          <a:p>
            <a:pPr>
              <a:buFont typeface="Wingdings" panose="05000000000000000000" pitchFamily="2" charset="2"/>
              <a:buChar char="Ø"/>
            </a:pPr>
            <a:endParaRPr lang="en-IN" dirty="0">
              <a:latin typeface="Palatino Linotype" panose="02040502050505030304" pitchFamily="18" charset="0"/>
            </a:endParaRPr>
          </a:p>
        </p:txBody>
      </p:sp>
      <p:sp>
        <p:nvSpPr>
          <p:cNvPr id="4" name="Slide Number Placeholder 3">
            <a:extLst>
              <a:ext uri="{FF2B5EF4-FFF2-40B4-BE49-F238E27FC236}">
                <a16:creationId xmlns:a16="http://schemas.microsoft.com/office/drawing/2014/main" id="{59994A92-32E8-4B68-89CF-B693B50641E9}"/>
              </a:ext>
            </a:extLst>
          </p:cNvPr>
          <p:cNvSpPr>
            <a:spLocks noGrp="1"/>
          </p:cNvSpPr>
          <p:nvPr>
            <p:ph type="sldNum" sz="quarter" idx="12"/>
          </p:nvPr>
        </p:nvSpPr>
        <p:spPr/>
        <p:txBody>
          <a:bodyPr/>
          <a:lstStyle/>
          <a:p>
            <a:fld id="{330EA680-D336-4FF7-8B7A-9848BB0A1C32}" type="slidenum">
              <a:rPr lang="en-US" smtClean="0"/>
              <a:t>8</a:t>
            </a:fld>
            <a:endParaRPr lang="en-US"/>
          </a:p>
        </p:txBody>
      </p:sp>
    </p:spTree>
    <p:extLst>
      <p:ext uri="{BB962C8B-B14F-4D97-AF65-F5344CB8AC3E}">
        <p14:creationId xmlns:p14="http://schemas.microsoft.com/office/powerpoint/2010/main" val="3084370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B09DF-B4C1-494A-88B7-1CC252C924BA}"/>
              </a:ext>
            </a:extLst>
          </p:cNvPr>
          <p:cNvSpPr>
            <a:spLocks noGrp="1"/>
          </p:cNvSpPr>
          <p:nvPr>
            <p:ph type="title"/>
          </p:nvPr>
        </p:nvSpPr>
        <p:spPr>
          <a:xfrm>
            <a:off x="1451579" y="804519"/>
            <a:ext cx="9603275" cy="1049235"/>
          </a:xfrm>
        </p:spPr>
        <p:txBody>
          <a:bodyPr/>
          <a:lstStyle/>
          <a:p>
            <a:br>
              <a:rPr lang="en-US" sz="1800" dirty="0"/>
            </a:br>
            <a:r>
              <a:rPr lang="en-US" dirty="0"/>
              <a:t>Materials Required</a:t>
            </a:r>
            <a:endParaRPr lang="en-IN" dirty="0"/>
          </a:p>
        </p:txBody>
      </p:sp>
      <p:sp>
        <p:nvSpPr>
          <p:cNvPr id="3" name="Content Placeholder 2">
            <a:extLst>
              <a:ext uri="{FF2B5EF4-FFF2-40B4-BE49-F238E27FC236}">
                <a16:creationId xmlns:a16="http://schemas.microsoft.com/office/drawing/2014/main" id="{D20E7A80-5361-4EBF-809D-C25AD81F3744}"/>
              </a:ext>
            </a:extLst>
          </p:cNvPr>
          <p:cNvSpPr>
            <a:spLocks noGrp="1"/>
          </p:cNvSpPr>
          <p:nvPr>
            <p:ph idx="1"/>
          </p:nvPr>
        </p:nvSpPr>
        <p:spPr>
          <a:xfrm>
            <a:off x="1451579" y="2004583"/>
            <a:ext cx="9603275" cy="4199727"/>
          </a:xfrm>
        </p:spPr>
        <p:txBody>
          <a:bodyPr vert="horz" lIns="91440" tIns="45720" rIns="91440" bIns="45720" rtlCol="0" anchor="t">
            <a:normAutofit fontScale="92500" lnSpcReduction="20000"/>
          </a:bodyPr>
          <a:lstStyle/>
          <a:p>
            <a:pPr>
              <a:buFont typeface="Wingdings" panose="05000000000000000000" pitchFamily="2" charset="2"/>
              <a:buChar char="Ø"/>
            </a:pPr>
            <a:r>
              <a:rPr lang="en-US" b="1" dirty="0">
                <a:latin typeface="Palatino Linotype" panose="02040502050505030304" pitchFamily="18" charset="0"/>
              </a:rPr>
              <a:t>Mild Steel Flat</a:t>
            </a:r>
            <a:endParaRPr lang="en-US" sz="2200" dirty="0">
              <a:latin typeface="Palatino Linotype" panose="02040502050505030304" pitchFamily="18" charset="0"/>
            </a:endParaRPr>
          </a:p>
          <a:p>
            <a:pPr lvl="1">
              <a:buFont typeface="Wingdings" panose="05000000000000000000" pitchFamily="2" charset="2"/>
              <a:buChar char="v"/>
            </a:pPr>
            <a:r>
              <a:rPr lang="en-US" sz="2200" dirty="0">
                <a:latin typeface="Palatino Linotype" panose="02040502050505030304" pitchFamily="18" charset="0"/>
              </a:rPr>
              <a:t>Mild steel flat will be used for Scissors because of its composition which gives it high strength.</a:t>
            </a:r>
          </a:p>
          <a:p>
            <a:pPr>
              <a:buFont typeface="Wingdings" panose="05000000000000000000" pitchFamily="2" charset="2"/>
              <a:buChar char="Ø"/>
            </a:pPr>
            <a:r>
              <a:rPr lang="en-US" b="1" dirty="0">
                <a:latin typeface="Palatino Linotype" panose="02040502050505030304" pitchFamily="18" charset="0"/>
              </a:rPr>
              <a:t>Galvanized Iron Sheets</a:t>
            </a:r>
          </a:p>
          <a:p>
            <a:pPr lvl="1">
              <a:buFont typeface="Wingdings" panose="05000000000000000000" pitchFamily="2" charset="2"/>
              <a:buChar char="v"/>
            </a:pPr>
            <a:r>
              <a:rPr lang="en-US" sz="2200" dirty="0">
                <a:latin typeface="Palatino Linotype" panose="02040502050505030304" pitchFamily="18" charset="0"/>
              </a:rPr>
              <a:t>These are rust-resistant structural iron sheets which will be used to make the platforms and the base for our staircase.</a:t>
            </a:r>
          </a:p>
          <a:p>
            <a:pPr>
              <a:buFont typeface="Wingdings" panose="05000000000000000000" pitchFamily="2" charset="2"/>
              <a:buChar char="Ø"/>
            </a:pPr>
            <a:r>
              <a:rPr lang="en-US" sz="2200" b="1" dirty="0">
                <a:latin typeface="Palatino Linotype" panose="02040502050505030304" pitchFamily="18" charset="0"/>
              </a:rPr>
              <a:t>Aluminum and Cast Iron</a:t>
            </a:r>
          </a:p>
          <a:p>
            <a:pPr lvl="1">
              <a:buFont typeface="Wingdings" panose="05000000000000000000" pitchFamily="2" charset="2"/>
              <a:buChar char="v"/>
            </a:pPr>
            <a:r>
              <a:rPr lang="en-US" sz="2000" dirty="0">
                <a:latin typeface="Palatino Linotype" panose="02040502050505030304" pitchFamily="18" charset="0"/>
              </a:rPr>
              <a:t>Bearings, pins and brackets will be casted using Aluminum and Cast Iron.</a:t>
            </a:r>
          </a:p>
          <a:p>
            <a:pPr>
              <a:buFont typeface="Wingdings" panose="05000000000000000000" pitchFamily="2" charset="2"/>
              <a:buChar char="Ø"/>
            </a:pPr>
            <a:r>
              <a:rPr lang="en-US" b="1" dirty="0">
                <a:latin typeface="Palatino Linotype" panose="02040502050505030304" pitchFamily="18" charset="0"/>
              </a:rPr>
              <a:t>Iron</a:t>
            </a:r>
          </a:p>
          <a:p>
            <a:pPr lvl="1">
              <a:buFont typeface="Wingdings" panose="05000000000000000000" pitchFamily="2" charset="2"/>
              <a:buChar char="v"/>
            </a:pPr>
            <a:r>
              <a:rPr lang="en-US" sz="2200" dirty="0">
                <a:latin typeface="Palatino Linotype" panose="02040502050505030304" pitchFamily="18" charset="0"/>
              </a:rPr>
              <a:t>Iron will be used to cast gears and shafts as iron can be casted easily in any form.</a:t>
            </a:r>
          </a:p>
        </p:txBody>
      </p:sp>
      <p:sp>
        <p:nvSpPr>
          <p:cNvPr id="4" name="Slide Number Placeholder 3">
            <a:extLst>
              <a:ext uri="{FF2B5EF4-FFF2-40B4-BE49-F238E27FC236}">
                <a16:creationId xmlns:a16="http://schemas.microsoft.com/office/drawing/2014/main" id="{6415F013-ADC0-4794-8B05-DB130C7E5B17}"/>
              </a:ext>
            </a:extLst>
          </p:cNvPr>
          <p:cNvSpPr>
            <a:spLocks noGrp="1"/>
          </p:cNvSpPr>
          <p:nvPr>
            <p:ph type="sldNum" sz="quarter" idx="12"/>
          </p:nvPr>
        </p:nvSpPr>
        <p:spPr/>
        <p:txBody>
          <a:bodyPr/>
          <a:lstStyle/>
          <a:p>
            <a:fld id="{330EA680-D336-4FF7-8B7A-9848BB0A1C32}" type="slidenum">
              <a:rPr lang="en-US" smtClean="0"/>
              <a:t>9</a:t>
            </a:fld>
            <a:endParaRPr lang="en-US"/>
          </a:p>
        </p:txBody>
      </p:sp>
    </p:spTree>
    <p:extLst>
      <p:ext uri="{BB962C8B-B14F-4D97-AF65-F5344CB8AC3E}">
        <p14:creationId xmlns:p14="http://schemas.microsoft.com/office/powerpoint/2010/main" val="154922622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1857</TotalTime>
  <Words>2356</Words>
  <Application>Microsoft Office PowerPoint</Application>
  <PresentationFormat>Widescreen</PresentationFormat>
  <Paragraphs>372</Paragraphs>
  <Slides>34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Algerian</vt:lpstr>
      <vt:lpstr>Arial</vt:lpstr>
      <vt:lpstr>Calibri</vt:lpstr>
      <vt:lpstr>Gill Sans MT</vt:lpstr>
      <vt:lpstr>Palatino Linotype</vt:lpstr>
      <vt:lpstr>Wingdings</vt:lpstr>
      <vt:lpstr>Gallery</vt:lpstr>
      <vt:lpstr> The Extendable staircase!!</vt:lpstr>
      <vt:lpstr> Course Faculty</vt:lpstr>
      <vt:lpstr> Group members</vt:lpstr>
      <vt:lpstr> Acknowledgement</vt:lpstr>
      <vt:lpstr>Table Of Contents</vt:lpstr>
      <vt:lpstr> Introduction and motivation</vt:lpstr>
      <vt:lpstr> Working Principle</vt:lpstr>
      <vt:lpstr> Components and materials required</vt:lpstr>
      <vt:lpstr> Materials Required</vt:lpstr>
      <vt:lpstr> Processes involved</vt:lpstr>
      <vt:lpstr>Continued…. Processes involved</vt:lpstr>
      <vt:lpstr> Sand Mould Casting</vt:lpstr>
      <vt:lpstr> Sheet metal bending</vt:lpstr>
      <vt:lpstr> Cutting</vt:lpstr>
      <vt:lpstr> Welding</vt:lpstr>
      <vt:lpstr> Riveting</vt:lpstr>
      <vt:lpstr> Galvanization</vt:lpstr>
      <vt:lpstr> Isometric drawing</vt:lpstr>
      <vt:lpstr> Base</vt:lpstr>
      <vt:lpstr> Platform</vt:lpstr>
      <vt:lpstr> Scissors</vt:lpstr>
      <vt:lpstr>continued…. Scissors</vt:lpstr>
      <vt:lpstr> Shafts</vt:lpstr>
      <vt:lpstr> Sliding rod</vt:lpstr>
      <vt:lpstr> Gears and chain</vt:lpstr>
      <vt:lpstr>continued…. Gears and chain</vt:lpstr>
      <vt:lpstr> bevel Gear</vt:lpstr>
      <vt:lpstr> Sustainability</vt:lpstr>
      <vt:lpstr> Cost analysis</vt:lpstr>
      <vt:lpstr>Timeline</vt:lpstr>
      <vt:lpstr> Work Distribution</vt:lpstr>
      <vt:lpstr> Work Distribution</vt:lpstr>
      <vt:lpstr> Work Distribution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TA201A group project</dc:title>
  <dc:creator>jatin chauhan</dc:creator>
  <cp:lastModifiedBy>Garvit Arora</cp:lastModifiedBy>
  <cp:revision>71</cp:revision>
  <dcterms:created xsi:type="dcterms:W3CDTF">2021-08-22T15:57:19Z</dcterms:created>
  <dcterms:modified xsi:type="dcterms:W3CDTF">2022-02-13T11:25:17Z</dcterms:modified>
</cp:coreProperties>
</file>

<file path=docProps/thumbnail.jpeg>
</file>